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260" r:id="rId3"/>
    <p:sldId id="392" r:id="rId4"/>
    <p:sldId id="389" r:id="rId5"/>
    <p:sldId id="390" r:id="rId6"/>
    <p:sldId id="391" r:id="rId7"/>
    <p:sldId id="393" r:id="rId8"/>
    <p:sldId id="394" r:id="rId9"/>
    <p:sldId id="395" r:id="rId10"/>
    <p:sldId id="3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Q194FOj6fbZnTO81An8RUA==" hashData="gDsWG/cyjdyfKuU5xuRBJLcRJsSsJS6ZyaDE/UATUD2blr1iwcgeHiwa4GFtqKvNuTLfNafFF3cYGV85CUfNa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/>
    <p:restoredTop sz="94694"/>
  </p:normalViewPr>
  <p:slideViewPr>
    <p:cSldViewPr snapToGrid="0" snapToObjects="1">
      <p:cViewPr varScale="1">
        <p:scale>
          <a:sx n="110" d="100"/>
          <a:sy n="110" d="100"/>
        </p:scale>
        <p:origin x="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shendelman:Desktop:SAD%20sorbitol%20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sshendelman:Desktop:Sorbitol_Part%20C%20March%2028%202019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906613071967403"/>
          <c:y val="0.10657506138149649"/>
          <c:w val="0.78027666428060127"/>
          <c:h val="0.80615492895790264"/>
        </c:manualLayout>
      </c:layout>
      <c:scatterChart>
        <c:scatterStyle val="smoothMarker"/>
        <c:varyColors val="0"/>
        <c:ser>
          <c:idx val="0"/>
          <c:order val="0"/>
          <c:spPr>
            <a:ln w="19050">
              <a:solidFill>
                <a:schemeClr val="bg1">
                  <a:lumMod val="50000"/>
                </a:schemeClr>
              </a:solidFill>
            </a:ln>
          </c:spPr>
          <c:marker>
            <c:symbol val="circle"/>
            <c:size val="3"/>
            <c:spPr>
              <a:solidFill>
                <a:schemeClr val="bg1">
                  <a:lumMod val="50000"/>
                </a:schemeClr>
              </a:solidFill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graphs!$G$2:$G$12</c:f>
                <c:numCache>
                  <c:formatCode>General</c:formatCode>
                  <c:ptCount val="11"/>
                  <c:pt idx="0">
                    <c:v>30.785675443296679</c:v>
                  </c:pt>
                  <c:pt idx="1">
                    <c:v>29.272167822485869</c:v>
                  </c:pt>
                  <c:pt idx="2">
                    <c:v>25.518971020486781</c:v>
                  </c:pt>
                  <c:pt idx="3">
                    <c:v>25.909849719749442</c:v>
                  </c:pt>
                  <c:pt idx="4">
                    <c:v>20.869957391613859</c:v>
                  </c:pt>
                  <c:pt idx="5">
                    <c:v>23.782744240543611</c:v>
                  </c:pt>
                  <c:pt idx="6">
                    <c:v>22.639392675035349</c:v>
                  </c:pt>
                  <c:pt idx="7">
                    <c:v>32.161457911605943</c:v>
                  </c:pt>
                  <c:pt idx="8">
                    <c:v>31.394361002858101</c:v>
                  </c:pt>
                  <c:pt idx="9">
                    <c:v>34.04208103582976</c:v>
                  </c:pt>
                  <c:pt idx="10">
                    <c:v>28.916036256336682</c:v>
                  </c:pt>
                </c:numCache>
              </c:numRef>
            </c:plus>
            <c:minus>
              <c:numRef>
                <c:f>graphs!$G$2:$G$12</c:f>
                <c:numCache>
                  <c:formatCode>General</c:formatCode>
                  <c:ptCount val="11"/>
                  <c:pt idx="0">
                    <c:v>30.785675443296679</c:v>
                  </c:pt>
                  <c:pt idx="1">
                    <c:v>29.272167822485869</c:v>
                  </c:pt>
                  <c:pt idx="2">
                    <c:v>25.518971020486781</c:v>
                  </c:pt>
                  <c:pt idx="3">
                    <c:v>25.909849719749442</c:v>
                  </c:pt>
                  <c:pt idx="4">
                    <c:v>20.869957391613859</c:v>
                  </c:pt>
                  <c:pt idx="5">
                    <c:v>23.782744240543611</c:v>
                  </c:pt>
                  <c:pt idx="6">
                    <c:v>22.639392675035349</c:v>
                  </c:pt>
                  <c:pt idx="7">
                    <c:v>32.161457911605943</c:v>
                  </c:pt>
                  <c:pt idx="8">
                    <c:v>31.394361002858101</c:v>
                  </c:pt>
                  <c:pt idx="9">
                    <c:v>34.04208103582976</c:v>
                  </c:pt>
                  <c:pt idx="10">
                    <c:v>28.916036256336682</c:v>
                  </c:pt>
                </c:numCache>
              </c:numRef>
            </c:minus>
          </c:errBars>
          <c:xVal>
            <c:numRef>
              <c:f>graphs!$A$2:$A$12</c:f>
              <c:numCache>
                <c:formatCode>0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6</c:v>
                </c:pt>
                <c:pt idx="8">
                  <c:v>8</c:v>
                </c:pt>
                <c:pt idx="9">
                  <c:v>12</c:v>
                </c:pt>
                <c:pt idx="10">
                  <c:v>24</c:v>
                </c:pt>
              </c:numCache>
            </c:numRef>
          </c:xVal>
          <c:yVal>
            <c:numRef>
              <c:f>graphs!$B$2:$B$12</c:f>
              <c:numCache>
                <c:formatCode>0</c:formatCode>
                <c:ptCount val="11"/>
                <c:pt idx="0">
                  <c:v>535</c:v>
                </c:pt>
                <c:pt idx="1">
                  <c:v>524.94444444444423</c:v>
                </c:pt>
                <c:pt idx="2">
                  <c:v>457.7777777777776</c:v>
                </c:pt>
                <c:pt idx="3">
                  <c:v>435.5</c:v>
                </c:pt>
                <c:pt idx="4">
                  <c:v>361.44444444444451</c:v>
                </c:pt>
                <c:pt idx="5">
                  <c:v>408.88888888888903</c:v>
                </c:pt>
                <c:pt idx="6">
                  <c:v>431.22222222222217</c:v>
                </c:pt>
                <c:pt idx="7">
                  <c:v>505</c:v>
                </c:pt>
                <c:pt idx="8">
                  <c:v>462.55555555555549</c:v>
                </c:pt>
                <c:pt idx="9">
                  <c:v>576.66666666666663</c:v>
                </c:pt>
                <c:pt idx="10">
                  <c:v>510.55555555555549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2FA-1C45-9F48-110FC92CE998}"/>
            </c:ext>
          </c:extLst>
        </c:ser>
        <c:ser>
          <c:idx val="1"/>
          <c:order val="1"/>
          <c:spPr>
            <a:ln w="19050">
              <a:solidFill>
                <a:srgbClr val="7E4FE2"/>
              </a:solidFill>
            </a:ln>
          </c:spPr>
          <c:marker>
            <c:symbol val="circle"/>
            <c:size val="3"/>
            <c:spPr>
              <a:ln>
                <a:solidFill>
                  <a:srgbClr val="7E4FE2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graphs!$H$2:$H$12</c:f>
                <c:numCache>
                  <c:formatCode>General</c:formatCode>
                  <c:ptCount val="11"/>
                  <c:pt idx="0">
                    <c:v>30.419919917346562</c:v>
                  </c:pt>
                  <c:pt idx="1">
                    <c:v>25.706092048438201</c:v>
                  </c:pt>
                  <c:pt idx="2">
                    <c:v>25.19394389586072</c:v>
                  </c:pt>
                  <c:pt idx="3">
                    <c:v>29.355597167651769</c:v>
                  </c:pt>
                  <c:pt idx="4">
                    <c:v>23.81931588076738</c:v>
                  </c:pt>
                  <c:pt idx="5">
                    <c:v>22.6544850845135</c:v>
                  </c:pt>
                  <c:pt idx="6">
                    <c:v>22.980583214120369</c:v>
                  </c:pt>
                  <c:pt idx="7">
                    <c:v>31.379571656750048</c:v>
                  </c:pt>
                  <c:pt idx="8">
                    <c:v>28.1055488293682</c:v>
                  </c:pt>
                  <c:pt idx="9">
                    <c:v>26.51673344848075</c:v>
                  </c:pt>
                  <c:pt idx="10">
                    <c:v>33.323898404315052</c:v>
                  </c:pt>
                </c:numCache>
              </c:numRef>
            </c:plus>
            <c:minus>
              <c:numRef>
                <c:f>graphs!$H$2:$H$12</c:f>
                <c:numCache>
                  <c:formatCode>General</c:formatCode>
                  <c:ptCount val="11"/>
                  <c:pt idx="0">
                    <c:v>30.419919917346562</c:v>
                  </c:pt>
                  <c:pt idx="1">
                    <c:v>25.706092048438201</c:v>
                  </c:pt>
                  <c:pt idx="2">
                    <c:v>25.19394389586072</c:v>
                  </c:pt>
                  <c:pt idx="3">
                    <c:v>29.355597167651769</c:v>
                  </c:pt>
                  <c:pt idx="4">
                    <c:v>23.81931588076738</c:v>
                  </c:pt>
                  <c:pt idx="5">
                    <c:v>22.6544850845135</c:v>
                  </c:pt>
                  <c:pt idx="6">
                    <c:v>22.980583214120369</c:v>
                  </c:pt>
                  <c:pt idx="7">
                    <c:v>31.379571656750048</c:v>
                  </c:pt>
                  <c:pt idx="8">
                    <c:v>28.1055488293682</c:v>
                  </c:pt>
                  <c:pt idx="9">
                    <c:v>26.51673344848075</c:v>
                  </c:pt>
                  <c:pt idx="10">
                    <c:v>33.323898404315052</c:v>
                  </c:pt>
                </c:numCache>
              </c:numRef>
            </c:minus>
          </c:errBars>
          <c:xVal>
            <c:numRef>
              <c:f>graphs!$A$2:$A$12</c:f>
              <c:numCache>
                <c:formatCode>0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6</c:v>
                </c:pt>
                <c:pt idx="8">
                  <c:v>8</c:v>
                </c:pt>
                <c:pt idx="9">
                  <c:v>12</c:v>
                </c:pt>
                <c:pt idx="10">
                  <c:v>24</c:v>
                </c:pt>
              </c:numCache>
            </c:numRef>
          </c:xVal>
          <c:yVal>
            <c:numRef>
              <c:f>graphs!$C$2:$C$12</c:f>
              <c:numCache>
                <c:formatCode>General</c:formatCode>
                <c:ptCount val="11"/>
                <c:pt idx="0">
                  <c:v>471.555555555556</c:v>
                </c:pt>
                <c:pt idx="1">
                  <c:v>435.944444444444</c:v>
                </c:pt>
                <c:pt idx="2">
                  <c:v>391.555555555556</c:v>
                </c:pt>
                <c:pt idx="3">
                  <c:v>394.27777777777789</c:v>
                </c:pt>
                <c:pt idx="4">
                  <c:v>339.555555555556</c:v>
                </c:pt>
                <c:pt idx="5">
                  <c:v>352.22222222222189</c:v>
                </c:pt>
                <c:pt idx="6">
                  <c:v>372.11111111111097</c:v>
                </c:pt>
                <c:pt idx="7">
                  <c:v>454.11111111111097</c:v>
                </c:pt>
                <c:pt idx="8">
                  <c:v>412</c:v>
                </c:pt>
                <c:pt idx="9">
                  <c:v>392.555555555556</c:v>
                </c:pt>
                <c:pt idx="10">
                  <c:v>524.11111111111097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2FA-1C45-9F48-110FC92CE998}"/>
            </c:ext>
          </c:extLst>
        </c:ser>
        <c:ser>
          <c:idx val="2"/>
          <c:order val="2"/>
          <c:spPr>
            <a:ln w="19050">
              <a:solidFill>
                <a:srgbClr val="008000"/>
              </a:solidFill>
            </a:ln>
          </c:spPr>
          <c:marker>
            <c:symbol val="circle"/>
            <c:size val="3"/>
            <c:spPr>
              <a:solidFill>
                <a:srgbClr val="008000"/>
              </a:solidFill>
              <a:ln>
                <a:solidFill>
                  <a:srgbClr val="00800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graphs!$I$2:$I$12</c:f>
                <c:numCache>
                  <c:formatCode>General</c:formatCode>
                  <c:ptCount val="11"/>
                  <c:pt idx="0">
                    <c:v>46.677291387247379</c:v>
                  </c:pt>
                  <c:pt idx="1">
                    <c:v>49.056090345644137</c:v>
                  </c:pt>
                  <c:pt idx="2">
                    <c:v>41.117991635184602</c:v>
                  </c:pt>
                  <c:pt idx="3">
                    <c:v>38.26246279354973</c:v>
                  </c:pt>
                  <c:pt idx="4">
                    <c:v>41.985447214216698</c:v>
                  </c:pt>
                  <c:pt idx="5">
                    <c:v>32.701658023714941</c:v>
                  </c:pt>
                  <c:pt idx="6">
                    <c:v>27.311339919426221</c:v>
                  </c:pt>
                  <c:pt idx="7">
                    <c:v>39.889631806955101</c:v>
                  </c:pt>
                  <c:pt idx="8">
                    <c:v>39.949088694236814</c:v>
                  </c:pt>
                  <c:pt idx="9">
                    <c:v>51.259454581840558</c:v>
                  </c:pt>
                  <c:pt idx="10">
                    <c:v>48.974460996126453</c:v>
                  </c:pt>
                </c:numCache>
              </c:numRef>
            </c:plus>
            <c:minus>
              <c:numRef>
                <c:f>graphs!$I$2:$I$12</c:f>
                <c:numCache>
                  <c:formatCode>General</c:formatCode>
                  <c:ptCount val="11"/>
                  <c:pt idx="0">
                    <c:v>46.677291387247379</c:v>
                  </c:pt>
                  <c:pt idx="1">
                    <c:v>49.056090345644137</c:v>
                  </c:pt>
                  <c:pt idx="2">
                    <c:v>41.117991635184602</c:v>
                  </c:pt>
                  <c:pt idx="3">
                    <c:v>38.26246279354973</c:v>
                  </c:pt>
                  <c:pt idx="4">
                    <c:v>41.985447214216698</c:v>
                  </c:pt>
                  <c:pt idx="5">
                    <c:v>32.701658023714941</c:v>
                  </c:pt>
                  <c:pt idx="6">
                    <c:v>27.311339919426221</c:v>
                  </c:pt>
                  <c:pt idx="7">
                    <c:v>39.889631806955101</c:v>
                  </c:pt>
                  <c:pt idx="8">
                    <c:v>39.949088694236814</c:v>
                  </c:pt>
                  <c:pt idx="9">
                    <c:v>51.259454581840558</c:v>
                  </c:pt>
                  <c:pt idx="10">
                    <c:v>48.974460996126453</c:v>
                  </c:pt>
                </c:numCache>
              </c:numRef>
            </c:minus>
          </c:errBars>
          <c:xVal>
            <c:numRef>
              <c:f>graphs!$A$2:$A$12</c:f>
              <c:numCache>
                <c:formatCode>0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6</c:v>
                </c:pt>
                <c:pt idx="8">
                  <c:v>8</c:v>
                </c:pt>
                <c:pt idx="9">
                  <c:v>12</c:v>
                </c:pt>
                <c:pt idx="10">
                  <c:v>24</c:v>
                </c:pt>
              </c:numCache>
            </c:numRef>
          </c:xVal>
          <c:yVal>
            <c:numRef>
              <c:f>graphs!$D$2:$D$12</c:f>
              <c:numCache>
                <c:formatCode>General</c:formatCode>
                <c:ptCount val="11"/>
                <c:pt idx="0">
                  <c:v>571.33333333333326</c:v>
                </c:pt>
                <c:pt idx="1">
                  <c:v>571.83333333333326</c:v>
                </c:pt>
                <c:pt idx="2">
                  <c:v>495.11111111111109</c:v>
                </c:pt>
                <c:pt idx="3">
                  <c:v>423.94444444444451</c:v>
                </c:pt>
                <c:pt idx="4">
                  <c:v>381.55555555555549</c:v>
                </c:pt>
                <c:pt idx="5">
                  <c:v>329</c:v>
                </c:pt>
                <c:pt idx="6">
                  <c:v>364.22222222222217</c:v>
                </c:pt>
                <c:pt idx="7">
                  <c:v>499.22222222222217</c:v>
                </c:pt>
                <c:pt idx="8">
                  <c:v>526.33333333333326</c:v>
                </c:pt>
                <c:pt idx="9">
                  <c:v>621.55555555555543</c:v>
                </c:pt>
                <c:pt idx="10">
                  <c:v>603.88888888888903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2FA-1C45-9F48-110FC92CE998}"/>
            </c:ext>
          </c:extLst>
        </c:ser>
        <c:ser>
          <c:idx val="3"/>
          <c:order val="3"/>
          <c:spPr>
            <a:ln w="19050">
              <a:solidFill>
                <a:srgbClr val="000090"/>
              </a:solidFill>
            </a:ln>
          </c:spPr>
          <c:marker>
            <c:symbol val="circle"/>
            <c:size val="3"/>
            <c:spPr>
              <a:solidFill>
                <a:srgbClr val="000090"/>
              </a:solidFill>
              <a:ln>
                <a:solidFill>
                  <a:srgbClr val="00009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graphs!$J$2:$J$12</c:f>
                <c:numCache>
                  <c:formatCode>General</c:formatCode>
                  <c:ptCount val="11"/>
                  <c:pt idx="0">
                    <c:v>15.34970880075115</c:v>
                  </c:pt>
                  <c:pt idx="1">
                    <c:v>16.088205528984801</c:v>
                  </c:pt>
                  <c:pt idx="2">
                    <c:v>15.89726187957716</c:v>
                  </c:pt>
                  <c:pt idx="3">
                    <c:v>14.75127680611798</c:v>
                  </c:pt>
                  <c:pt idx="4">
                    <c:v>13.971341442267761</c:v>
                  </c:pt>
                  <c:pt idx="5">
                    <c:v>9.1020841167205848</c:v>
                  </c:pt>
                  <c:pt idx="6">
                    <c:v>7.3759835905844744</c:v>
                  </c:pt>
                  <c:pt idx="7">
                    <c:v>11.683464735012709</c:v>
                  </c:pt>
                  <c:pt idx="8">
                    <c:v>15.29420371940672</c:v>
                  </c:pt>
                  <c:pt idx="9">
                    <c:v>20.485840057394341</c:v>
                  </c:pt>
                  <c:pt idx="10">
                    <c:v>22.51253990834886</c:v>
                  </c:pt>
                </c:numCache>
              </c:numRef>
            </c:plus>
            <c:minus>
              <c:numRef>
                <c:f>graphs!$J$2:$J$12</c:f>
                <c:numCache>
                  <c:formatCode>General</c:formatCode>
                  <c:ptCount val="11"/>
                  <c:pt idx="0">
                    <c:v>15.34970880075115</c:v>
                  </c:pt>
                  <c:pt idx="1">
                    <c:v>16.088205528984801</c:v>
                  </c:pt>
                  <c:pt idx="2">
                    <c:v>15.89726187957716</c:v>
                  </c:pt>
                  <c:pt idx="3">
                    <c:v>14.75127680611798</c:v>
                  </c:pt>
                  <c:pt idx="4">
                    <c:v>13.971341442267761</c:v>
                  </c:pt>
                  <c:pt idx="5">
                    <c:v>9.1020841167205848</c:v>
                  </c:pt>
                  <c:pt idx="6">
                    <c:v>7.3759835905844744</c:v>
                  </c:pt>
                  <c:pt idx="7">
                    <c:v>11.683464735012709</c:v>
                  </c:pt>
                  <c:pt idx="8">
                    <c:v>15.29420371940672</c:v>
                  </c:pt>
                  <c:pt idx="9">
                    <c:v>20.485840057394341</c:v>
                  </c:pt>
                  <c:pt idx="10">
                    <c:v>22.51253990834886</c:v>
                  </c:pt>
                </c:numCache>
              </c:numRef>
            </c:minus>
          </c:errBars>
          <c:xVal>
            <c:numRef>
              <c:f>graphs!$A$2:$A$12</c:f>
              <c:numCache>
                <c:formatCode>0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6</c:v>
                </c:pt>
                <c:pt idx="8">
                  <c:v>8</c:v>
                </c:pt>
                <c:pt idx="9">
                  <c:v>12</c:v>
                </c:pt>
                <c:pt idx="10">
                  <c:v>24</c:v>
                </c:pt>
              </c:numCache>
            </c:numRef>
          </c:xVal>
          <c:yVal>
            <c:numRef>
              <c:f>graphs!$E$2:$E$12</c:f>
              <c:numCache>
                <c:formatCode>General</c:formatCode>
                <c:ptCount val="11"/>
                <c:pt idx="0">
                  <c:v>516.125</c:v>
                </c:pt>
                <c:pt idx="1">
                  <c:v>479.5</c:v>
                </c:pt>
                <c:pt idx="2">
                  <c:v>394.375</c:v>
                </c:pt>
                <c:pt idx="3">
                  <c:v>370.125</c:v>
                </c:pt>
                <c:pt idx="4">
                  <c:v>329.125</c:v>
                </c:pt>
                <c:pt idx="5">
                  <c:v>282.625</c:v>
                </c:pt>
                <c:pt idx="6">
                  <c:v>237.75</c:v>
                </c:pt>
                <c:pt idx="7">
                  <c:v>287.75</c:v>
                </c:pt>
                <c:pt idx="8">
                  <c:v>357.125</c:v>
                </c:pt>
                <c:pt idx="9">
                  <c:v>469</c:v>
                </c:pt>
                <c:pt idx="10">
                  <c:v>477.875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2FA-1C45-9F48-110FC92CE998}"/>
            </c:ext>
          </c:extLst>
        </c:ser>
        <c:ser>
          <c:idx val="4"/>
          <c:order val="4"/>
          <c:spPr>
            <a:ln w="19050">
              <a:solidFill>
                <a:schemeClr val="tx1"/>
              </a:solidFill>
            </a:ln>
          </c:spPr>
          <c:marker>
            <c:symbol val="circ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graphs!$K$2:$K$12</c:f>
                <c:numCache>
                  <c:formatCode>General</c:formatCode>
                  <c:ptCount val="11"/>
                  <c:pt idx="0">
                    <c:v>37.813435479704523</c:v>
                  </c:pt>
                  <c:pt idx="1">
                    <c:v>35.575309521765853</c:v>
                  </c:pt>
                  <c:pt idx="2">
                    <c:v>34.03413064279902</c:v>
                  </c:pt>
                  <c:pt idx="3">
                    <c:v>33.979003806067908</c:v>
                  </c:pt>
                  <c:pt idx="4">
                    <c:v>32.907897038552917</c:v>
                  </c:pt>
                  <c:pt idx="5">
                    <c:v>44.478947111089653</c:v>
                  </c:pt>
                  <c:pt idx="6">
                    <c:v>44.931549984702038</c:v>
                  </c:pt>
                  <c:pt idx="7">
                    <c:v>42.939794536782671</c:v>
                  </c:pt>
                  <c:pt idx="8">
                    <c:v>37.152072293405702</c:v>
                  </c:pt>
                  <c:pt idx="9">
                    <c:v>36.81876007893257</c:v>
                  </c:pt>
                  <c:pt idx="10">
                    <c:v>42.778854378588072</c:v>
                  </c:pt>
                </c:numCache>
              </c:numRef>
            </c:plus>
            <c:minus>
              <c:numRef>
                <c:f>graphs!$K$2:$K$12</c:f>
                <c:numCache>
                  <c:formatCode>General</c:formatCode>
                  <c:ptCount val="11"/>
                  <c:pt idx="0">
                    <c:v>37.813435479704523</c:v>
                  </c:pt>
                  <c:pt idx="1">
                    <c:v>35.575309521765853</c:v>
                  </c:pt>
                  <c:pt idx="2">
                    <c:v>34.03413064279902</c:v>
                  </c:pt>
                  <c:pt idx="3">
                    <c:v>33.979003806067908</c:v>
                  </c:pt>
                  <c:pt idx="4">
                    <c:v>32.907897038552917</c:v>
                  </c:pt>
                  <c:pt idx="5">
                    <c:v>44.478947111089653</c:v>
                  </c:pt>
                  <c:pt idx="6">
                    <c:v>44.931549984702038</c:v>
                  </c:pt>
                  <c:pt idx="7">
                    <c:v>42.939794536782671</c:v>
                  </c:pt>
                  <c:pt idx="8">
                    <c:v>37.152072293405702</c:v>
                  </c:pt>
                  <c:pt idx="9">
                    <c:v>36.81876007893257</c:v>
                  </c:pt>
                  <c:pt idx="10">
                    <c:v>42.778854378588072</c:v>
                  </c:pt>
                </c:numCache>
              </c:numRef>
            </c:minus>
          </c:errBars>
          <c:xVal>
            <c:numRef>
              <c:f>graphs!$A$2:$A$12</c:f>
              <c:numCache>
                <c:formatCode>0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3</c:v>
                </c:pt>
                <c:pt idx="6">
                  <c:v>4</c:v>
                </c:pt>
                <c:pt idx="7">
                  <c:v>6</c:v>
                </c:pt>
                <c:pt idx="8">
                  <c:v>8</c:v>
                </c:pt>
                <c:pt idx="9">
                  <c:v>12</c:v>
                </c:pt>
                <c:pt idx="10">
                  <c:v>24</c:v>
                </c:pt>
              </c:numCache>
            </c:numRef>
          </c:xVal>
          <c:yVal>
            <c:numRef>
              <c:f>graphs!$F$2:$F$12</c:f>
              <c:numCache>
                <c:formatCode>General</c:formatCode>
                <c:ptCount val="11"/>
                <c:pt idx="0">
                  <c:v>546.44444444444434</c:v>
                </c:pt>
                <c:pt idx="1">
                  <c:v>515.27777777777806</c:v>
                </c:pt>
                <c:pt idx="2">
                  <c:v>487.11111111111109</c:v>
                </c:pt>
                <c:pt idx="3">
                  <c:v>502.05555555555549</c:v>
                </c:pt>
                <c:pt idx="4">
                  <c:v>469.66666666666657</c:v>
                </c:pt>
                <c:pt idx="5">
                  <c:v>577.11111111111109</c:v>
                </c:pt>
                <c:pt idx="6">
                  <c:v>609.55555555555543</c:v>
                </c:pt>
                <c:pt idx="7">
                  <c:v>647.11111111111109</c:v>
                </c:pt>
                <c:pt idx="8">
                  <c:v>524.77777777777806</c:v>
                </c:pt>
                <c:pt idx="9">
                  <c:v>610</c:v>
                </c:pt>
                <c:pt idx="10">
                  <c:v>599.77777777777806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2FA-1C45-9F48-110FC92CE9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4684616"/>
        <c:axId val="622642920"/>
      </c:scatterChart>
      <c:valAx>
        <c:axId val="634684616"/>
        <c:scaling>
          <c:orientation val="minMax"/>
          <c:max val="12"/>
          <c:min val="0"/>
        </c:scaling>
        <c:delete val="0"/>
        <c:axPos val="b"/>
        <c:numFmt formatCode="0" sourceLinked="1"/>
        <c:majorTickMark val="out"/>
        <c:minorTickMark val="none"/>
        <c:tickLblPos val="nextTo"/>
        <c:crossAx val="622642920"/>
        <c:crosses val="autoZero"/>
        <c:crossBetween val="midCat"/>
        <c:majorUnit val="4"/>
      </c:valAx>
      <c:valAx>
        <c:axId val="62264292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" sourceLinked="1"/>
        <c:majorTickMark val="out"/>
        <c:minorTickMark val="none"/>
        <c:tickLblPos val="nextTo"/>
        <c:crossAx val="63468461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557A-5B4B-8357-E62661233260}"/>
              </c:ext>
            </c:extLst>
          </c:dPt>
          <c:dPt>
            <c:idx val="1"/>
            <c:invertIfNegative val="0"/>
            <c:bubble3D val="0"/>
            <c:spPr>
              <a:solidFill>
                <a:srgbClr val="13467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557A-5B4B-8357-E62661233260}"/>
              </c:ext>
            </c:extLst>
          </c:dPt>
          <c:dPt>
            <c:idx val="2"/>
            <c:invertIfNegative val="0"/>
            <c:bubble3D val="0"/>
            <c:spPr>
              <a:solidFill>
                <a:srgbClr val="008957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557A-5B4B-8357-E62661233260}"/>
              </c:ext>
            </c:extLst>
          </c:dPt>
          <c:cat>
            <c:strRef>
              <c:f>'all cohorts % reduction'!$H$1:$J$1</c:f>
              <c:strCache>
                <c:ptCount val="3"/>
                <c:pt idx="0">
                  <c:v>placebo</c:v>
                </c:pt>
                <c:pt idx="1">
                  <c:v>1000mg TID</c:v>
                </c:pt>
                <c:pt idx="2">
                  <c:v>1500mg BID</c:v>
                </c:pt>
              </c:strCache>
            </c:strRef>
          </c:cat>
          <c:val>
            <c:numRef>
              <c:f>'all cohorts % reduction'!$H$2:$J$2</c:f>
              <c:numCache>
                <c:formatCode>General</c:formatCode>
                <c:ptCount val="3"/>
                <c:pt idx="0">
                  <c:v>4.5714131751659348</c:v>
                </c:pt>
                <c:pt idx="1">
                  <c:v>-30.689919314843081</c:v>
                </c:pt>
                <c:pt idx="2">
                  <c:v>-40.066975684259681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57A-5B4B-8357-E62661233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935242696"/>
        <c:axId val="901279432"/>
      </c:barChart>
      <c:catAx>
        <c:axId val="9352426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901279432"/>
        <c:crosses val="autoZero"/>
        <c:auto val="1"/>
        <c:lblAlgn val="ctr"/>
        <c:lblOffset val="100"/>
        <c:noMultiLvlLbl val="0"/>
      </c:catAx>
      <c:valAx>
        <c:axId val="901279432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9352426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7.1988407699037596E-2"/>
          <c:y val="9.7696850393700796E-2"/>
          <c:w val="0.89745603674540697"/>
          <c:h val="0.78632327209098896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A7BBC4"/>
              </a:solidFill>
            </c:spPr>
            <c:extLst>
              <c:ext xmlns:c16="http://schemas.microsoft.com/office/drawing/2014/chart" uri="{C3380CC4-5D6E-409C-BE32-E72D297353CC}">
                <c16:uniqueId val="{00000001-8BB5-D940-A669-8440A86BF012}"/>
              </c:ext>
            </c:extLst>
          </c:dPt>
          <c:dPt>
            <c:idx val="1"/>
            <c:invertIfNegative val="0"/>
            <c:bubble3D val="0"/>
            <c:spPr>
              <a:solidFill>
                <a:srgbClr val="134672"/>
              </a:solidFill>
            </c:spPr>
            <c:extLst>
              <c:ext xmlns:c16="http://schemas.microsoft.com/office/drawing/2014/chart" uri="{C3380CC4-5D6E-409C-BE32-E72D297353CC}">
                <c16:uniqueId val="{00000003-8BB5-D940-A669-8440A86BF012}"/>
              </c:ext>
            </c:extLst>
          </c:dPt>
          <c:dPt>
            <c:idx val="2"/>
            <c:invertIfNegative val="0"/>
            <c:bubble3D val="0"/>
            <c:spPr>
              <a:solidFill>
                <a:srgbClr val="008457"/>
              </a:solidFill>
            </c:spPr>
            <c:extLst>
              <c:ext xmlns:c16="http://schemas.microsoft.com/office/drawing/2014/chart" uri="{C3380CC4-5D6E-409C-BE32-E72D297353CC}">
                <c16:uniqueId val="{00000005-8BB5-D940-A669-8440A86BF012}"/>
              </c:ext>
            </c:extLst>
          </c:dPt>
          <c:dPt>
            <c:idx val="3"/>
            <c:invertIfNegative val="0"/>
            <c:bubble3D val="0"/>
            <c:spPr>
              <a:solidFill>
                <a:srgbClr val="008C58"/>
              </a:solidFill>
            </c:spPr>
            <c:extLst>
              <c:ext xmlns:c16="http://schemas.microsoft.com/office/drawing/2014/chart" uri="{C3380CC4-5D6E-409C-BE32-E72D297353CC}">
                <c16:uniqueId val="{00000007-8BB5-D940-A669-8440A86BF012}"/>
              </c:ext>
            </c:extLst>
          </c:dPt>
          <c:cat>
            <c:strRef>
              <c:f>Sheet1!$A$1:$A$3</c:f>
              <c:strCache>
                <c:ptCount val="3"/>
                <c:pt idx="0">
                  <c:v>placebo</c:v>
                </c:pt>
                <c:pt idx="1">
                  <c:v>TID</c:v>
                </c:pt>
                <c:pt idx="2">
                  <c:v>BID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-10</c:v>
                </c:pt>
                <c:pt idx="1">
                  <c:v>-20</c:v>
                </c:pt>
                <c:pt idx="2">
                  <c:v>-17.84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8-8BB5-D940-A669-8440A86BF0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39198360"/>
        <c:axId val="939194376"/>
      </c:barChart>
      <c:catAx>
        <c:axId val="939198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noFill/>
              </a:defRPr>
            </a:pPr>
            <a:endParaRPr lang="en-US"/>
          </a:p>
        </c:txPr>
        <c:crossAx val="939194376"/>
        <c:crosses val="autoZero"/>
        <c:auto val="1"/>
        <c:lblAlgn val="ctr"/>
        <c:lblOffset val="100"/>
        <c:noMultiLvlLbl val="0"/>
      </c:catAx>
      <c:valAx>
        <c:axId val="939194376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939198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1"/>
            <c:invertIfNegative val="0"/>
            <c:bubble3D val="0"/>
            <c:spPr>
              <a:solidFill>
                <a:srgbClr val="134672"/>
              </a:solidFill>
            </c:spPr>
            <c:extLst>
              <c:ext xmlns:c16="http://schemas.microsoft.com/office/drawing/2014/chart" uri="{C3380CC4-5D6E-409C-BE32-E72D297353CC}">
                <c16:uniqueId val="{00000001-45B5-E74C-8872-B7920506EFEC}"/>
              </c:ext>
            </c:extLst>
          </c:dPt>
          <c:dPt>
            <c:idx val="2"/>
            <c:invertIfNegative val="0"/>
            <c:bubble3D val="0"/>
            <c:spPr>
              <a:solidFill>
                <a:srgbClr val="008457"/>
              </a:solidFill>
            </c:spPr>
            <c:extLst>
              <c:ext xmlns:c16="http://schemas.microsoft.com/office/drawing/2014/chart" uri="{C3380CC4-5D6E-409C-BE32-E72D297353CC}">
                <c16:uniqueId val="{00000003-45B5-E74C-8872-B7920506EFEC}"/>
              </c:ext>
            </c:extLst>
          </c:dPt>
          <c:dPt>
            <c:idx val="3"/>
            <c:invertIfNegative val="0"/>
            <c:bubble3D val="0"/>
            <c:spPr>
              <a:solidFill>
                <a:srgbClr val="008C58"/>
              </a:solidFill>
            </c:spPr>
            <c:extLst>
              <c:ext xmlns:c16="http://schemas.microsoft.com/office/drawing/2014/chart" uri="{C3380CC4-5D6E-409C-BE32-E72D297353CC}">
                <c16:uniqueId val="{00000005-45B5-E74C-8872-B7920506EFEC}"/>
              </c:ext>
            </c:extLst>
          </c:dPt>
          <c:cat>
            <c:strRef>
              <c:f>Sheet1!$A$1:$A$3</c:f>
              <c:strCache>
                <c:ptCount val="3"/>
                <c:pt idx="0">
                  <c:v>placebo</c:v>
                </c:pt>
                <c:pt idx="1">
                  <c:v>1000mg TID</c:v>
                </c:pt>
                <c:pt idx="2">
                  <c:v>1500mg BID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0</c:v>
                </c:pt>
                <c:pt idx="1">
                  <c:v>50</c:v>
                </c:pt>
                <c:pt idx="2">
                  <c:v>50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Sheet1!$B$1:$B$0</c15:sqref>
                        </c15:formulaRef>
                      </c:ext>
                    </c:extLst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6-45B5-E74C-8872-B7920506EF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4535832"/>
        <c:axId val="644469128"/>
      </c:barChart>
      <c:catAx>
        <c:axId val="6445358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644469128"/>
        <c:crosses val="autoZero"/>
        <c:auto val="1"/>
        <c:lblAlgn val="ctr"/>
        <c:lblOffset val="100"/>
        <c:noMultiLvlLbl val="0"/>
      </c:catAx>
      <c:valAx>
        <c:axId val="64446912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6445358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19C77-634C-1444-9DB8-4ACDACA166CA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0DE51-B89D-CB46-A59D-A40F1787EF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7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6" Type="http://schemas.openxmlformats.org/officeDocument/2006/relationships/image" Target="../media/image2.jpeg"/><Relationship Id="rId5" Type="http://schemas.openxmlformats.org/officeDocument/2006/relationships/image" Target="../media/image6.png"/><Relationship Id="rId4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2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EC25-8149-EE49-9B14-B728B61CF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130D5-4D8B-FB4B-A03A-843B0D85D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C1FF6-D628-154B-B75D-A5D43D0F4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CC5B0-CEDD-4945-BD40-64B4D2973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B3200-40B4-FB49-8AE0-707866BA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6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F0467-060B-014D-9FF3-481F8A2A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7BBEB5-F116-3C47-A3EF-2B534F077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CB3B7-9A24-FA48-B14E-E0B1FB3D9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95942-A143-6F45-9F1C-7406474D2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DD8A0-F72B-2A4C-9870-A1C763E7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6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9480B6-E8C4-514A-8EE3-9456C0D44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80454-90DB-0A4E-AF2E-FDA48F735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F695D-A17C-1D41-939A-7B93C800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4CD52-7F6C-3C44-B3FF-256D4F732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6207-B454-0F46-AD35-3848DF3C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18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E4EC5-4E0A-406E-8FB4-F0A2AE780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" t="14683" r="304" b="31018"/>
          <a:stretch/>
        </p:blipFill>
        <p:spPr>
          <a:xfrm>
            <a:off x="-3" y="0"/>
            <a:ext cx="12192003" cy="4163730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B4B44A7-5F65-44EF-82E8-5B7EEDDB64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9913" y="4590328"/>
            <a:ext cx="11050588" cy="1080886"/>
          </a:xfrm>
        </p:spPr>
        <p:txBody>
          <a:bodyPr lIns="0" tIns="0" rIns="0" bIns="0" anchor="ctr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z="2800" b="1" dirty="0">
                <a:solidFill>
                  <a:schemeClr val="bg1"/>
                </a:solidFill>
                <a:latin typeface="Poppins SemiBold" charset="0"/>
                <a:ea typeface="Poppins SemiBold" charset="0"/>
                <a:cs typeface="Poppins SemiBold" charset="0"/>
              </a:rPr>
              <a:t>ADD TITLE</a:t>
            </a:r>
            <a:endParaRPr lang="en-US" sz="2800" dirty="0">
              <a:solidFill>
                <a:schemeClr val="bg1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pic>
        <p:nvPicPr>
          <p:cNvPr id="9" name="Picture 8" descr="applied_therapeutics_logo_1A.jpg">
            <a:extLst>
              <a:ext uri="{FF2B5EF4-FFF2-40B4-BE49-F238E27FC236}">
                <a16:creationId xmlns:a16="http://schemas.microsoft.com/office/drawing/2014/main" id="{254FC014-3DEB-4690-A78A-6241B322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437" y="6111433"/>
            <a:ext cx="2366097" cy="63944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332340F-9F6B-4694-AB7F-33FED9CE2982}"/>
              </a:ext>
            </a:extLst>
          </p:cNvPr>
          <p:cNvSpPr/>
          <p:nvPr userDrawn="1"/>
        </p:nvSpPr>
        <p:spPr>
          <a:xfrm>
            <a:off x="0" y="4163730"/>
            <a:ext cx="12192000" cy="1507484"/>
          </a:xfrm>
          <a:prstGeom prst="rect">
            <a:avLst/>
          </a:prstGeom>
          <a:solidFill>
            <a:srgbClr val="008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Noto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969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07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D4C4F6D7-4D71-4F88-AC7D-64DA715A586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200" b="0" i="0" baseline="0">
              <a:latin typeface="Poppins SemiBold" panose="02000000000000000000" pitchFamily="2" charset="0"/>
              <a:ea typeface="+mj-ea"/>
              <a:cs typeface="Poppins SemiBold" panose="02000000000000000000" pitchFamily="2" charset="0"/>
              <a:sym typeface="Poppins SemiBol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55946" y="6486232"/>
            <a:ext cx="206054" cy="164504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fld id="{9B0ECA09-8055-2F46-A3BB-F6E0C9CAE2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F836D1-F773-41F3-9EF9-CBE83E6B0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5266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B90F3D4-FC3D-4696-8ED7-AA258F759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5946" y="6263557"/>
            <a:ext cx="206054" cy="3355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ECA09-8055-2F46-A3BB-F6E0C9CAE2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applied_therapeutics_logo_1A.jpg">
            <a:extLst>
              <a:ext uri="{FF2B5EF4-FFF2-40B4-BE49-F238E27FC236}">
                <a16:creationId xmlns:a16="http://schemas.microsoft.com/office/drawing/2014/main" id="{89B414D7-F853-43E9-ADD4-46E812062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3676" y="6239369"/>
            <a:ext cx="1892702" cy="5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50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rain  Description automatically generated">
            <a:extLst>
              <a:ext uri="{FF2B5EF4-FFF2-40B4-BE49-F238E27FC236}">
                <a16:creationId xmlns:a16="http://schemas.microsoft.com/office/drawing/2014/main" id="{4A767AAF-9EC6-48F0-BDD6-EC961E0DB1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DEC929-16EB-46A4-B03C-0E37B9A4C5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8C58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Noto Sans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18" y="1588"/>
            <a:ext cx="2117" cy="1588"/>
          </a:xfrm>
          <a:prstGeom prst="rect">
            <a:avLst/>
          </a:prstGeom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BC24128-7253-4200-85FD-36F76FC134D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039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latin typeface="Poppins SemiBold" panose="02000000000000000000" pitchFamily="2" charset="0"/>
              <a:ea typeface="+mn-ea"/>
              <a:cs typeface="Poppins SemiBold" panose="02000000000000000000" pitchFamily="2" charset="0"/>
              <a:sym typeface="Poppins SemiBold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F37A2D-4432-4DBD-A126-3F586B1B55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6124204" y="21778074"/>
            <a:ext cx="2955159" cy="477001"/>
          </a:xfrm>
          <a:prstGeom prst="rect">
            <a:avLst/>
          </a:prstGeom>
          <a:ln w="317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32340F-9F6B-4694-AB7F-33FED9CE2982}"/>
              </a:ext>
            </a:extLst>
          </p:cNvPr>
          <p:cNvSpPr/>
          <p:nvPr userDrawn="1"/>
        </p:nvSpPr>
        <p:spPr>
          <a:xfrm>
            <a:off x="0" y="2457582"/>
            <a:ext cx="9296400" cy="1516104"/>
          </a:xfrm>
          <a:prstGeom prst="rect">
            <a:avLst/>
          </a:prstGeom>
          <a:solidFill>
            <a:srgbClr val="039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Noto Sans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764C6B9-C2EC-4247-BD94-AE0898969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1" y="2615878"/>
            <a:ext cx="8509451" cy="1199500"/>
          </a:xfrm>
          <a:noFill/>
        </p:spPr>
        <p:txBody>
          <a:bodyPr wrap="square" rtlCol="0" anchor="ctr">
            <a:normAutofit/>
          </a:bodyPr>
          <a:lstStyle>
            <a:lvl1pPr>
              <a:defRPr lang="en-IN" sz="2400">
                <a:solidFill>
                  <a:schemeClr val="bg1"/>
                </a:solidFill>
                <a:latin typeface="Poppins SemiBold" panose="02000000000000000000" pitchFamily="2" charset="0"/>
                <a:ea typeface="+mn-ea"/>
                <a:cs typeface="Poppins SemiBold" panose="02000000000000000000" pitchFamily="2" charset="0"/>
              </a:defRPr>
            </a:lvl1pPr>
          </a:lstStyle>
          <a:p>
            <a:pPr marL="0" lvl="0" defTabSz="457200"/>
            <a:r>
              <a:rPr lang="en-US" dirty="0"/>
              <a:t>SECTION DIVIDER</a:t>
            </a:r>
            <a:endParaRPr lang="en-IN" dirty="0"/>
          </a:p>
        </p:txBody>
      </p:sp>
      <p:pic>
        <p:nvPicPr>
          <p:cNvPr id="11" name="Picture 10" descr="applied_therapeutics_logo_1A.jpg">
            <a:extLst>
              <a:ext uri="{FF2B5EF4-FFF2-40B4-BE49-F238E27FC236}">
                <a16:creationId xmlns:a16="http://schemas.microsoft.com/office/drawing/2014/main" id="{27AFD422-7C4A-4862-9354-255B2D60CC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</a:blip>
          <a:stretch>
            <a:fillRect/>
          </a:stretch>
        </p:blipFill>
        <p:spPr>
          <a:xfrm>
            <a:off x="9175275" y="5679440"/>
            <a:ext cx="2573579" cy="69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15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8" y="1588"/>
            <a:ext cx="2117" cy="1588"/>
          </a:xfrm>
          <a:prstGeom prst="rect">
            <a:avLst/>
          </a:prstGeom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BC24128-7253-4200-85FD-36F76FC134D2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0" y="0"/>
            <a:ext cx="211667" cy="158750"/>
          </a:xfrm>
          <a:prstGeom prst="rect">
            <a:avLst/>
          </a:prstGeom>
          <a:solidFill>
            <a:srgbClr val="0391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/>
            <a:endParaRPr lang="en-US" sz="2400" b="0" i="0" baseline="0">
              <a:latin typeface="Poppins SemiBold" panose="02000000000000000000" pitchFamily="2" charset="0"/>
              <a:ea typeface="+mn-ea"/>
              <a:cs typeface="Poppins SemiBold" panose="02000000000000000000" pitchFamily="2" charset="0"/>
              <a:sym typeface="Poppins SemiBold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332340F-9F6B-4694-AB7F-33FED9CE2982}"/>
              </a:ext>
            </a:extLst>
          </p:cNvPr>
          <p:cNvSpPr/>
          <p:nvPr userDrawn="1"/>
        </p:nvSpPr>
        <p:spPr>
          <a:xfrm>
            <a:off x="0" y="4603612"/>
            <a:ext cx="12192000" cy="997944"/>
          </a:xfrm>
          <a:prstGeom prst="rect">
            <a:avLst/>
          </a:prstGeom>
          <a:solidFill>
            <a:srgbClr val="008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>
              <a:latin typeface="Noto Sans" charset="0"/>
            </a:endParaRP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9764C6B9-C2EC-4247-BD94-AE0898969F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" y="4730961"/>
            <a:ext cx="11050588" cy="789546"/>
          </a:xfrm>
          <a:noFill/>
        </p:spPr>
        <p:txBody>
          <a:bodyPr wrap="square" rtlCol="0" anchor="ctr">
            <a:normAutofit/>
          </a:bodyPr>
          <a:lstStyle>
            <a:lvl1pPr>
              <a:defRPr lang="en-IN" sz="2400">
                <a:solidFill>
                  <a:schemeClr val="bg1"/>
                </a:solidFill>
                <a:latin typeface="Poppins SemiBold" panose="02000000000000000000" pitchFamily="2" charset="0"/>
                <a:ea typeface="+mn-ea"/>
                <a:cs typeface="Poppins SemiBold" panose="02000000000000000000" pitchFamily="2" charset="0"/>
              </a:defRPr>
            </a:lvl1pPr>
          </a:lstStyle>
          <a:p>
            <a:pPr marL="0" lvl="0" defTabSz="457200"/>
            <a:r>
              <a:rPr lang="en-US" dirty="0"/>
              <a:t>SECTION DIVIDER</a:t>
            </a:r>
            <a:endParaRPr lang="en-IN" dirty="0"/>
          </a:p>
        </p:txBody>
      </p:sp>
      <p:pic>
        <p:nvPicPr>
          <p:cNvPr id="13" name="Picture 12" descr="applied_therapeutics_logo_1A.jpg">
            <a:extLst>
              <a:ext uri="{FF2B5EF4-FFF2-40B4-BE49-F238E27FC236}">
                <a16:creationId xmlns:a16="http://schemas.microsoft.com/office/drawing/2014/main" id="{7784BCE4-562B-4062-B48E-BC92123008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23676" y="6239369"/>
            <a:ext cx="1892702" cy="51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67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Noto Sans" charset="0"/>
              </a:defRPr>
            </a:lvl1pPr>
          </a:lstStyle>
          <a:p>
            <a:fld id="{78B5E171-293D-B64F-AD69-AC359A3747AC}" type="datetimeFigureOut">
              <a:rPr lang="en-US" smtClean="0"/>
              <a:pPr/>
              <a:t>11/15/19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Noto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9D76-B193-2F4D-83C7-EF92E5D2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3F757-6A4C-1549-84E6-FE807E88C1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7DC4-2477-9B4D-A41D-177640D4D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3905F-0F42-A94B-9E21-374DD3B91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E328E1-2823-BC4F-8F13-4A1866B07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5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8EC91-CC75-BF49-8A4B-FE0408163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F95D7-92AD-B647-AD56-B72C4D75D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73BCA-6A1D-214F-8524-0A81A37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F5448-9F2D-2342-9D15-DE8A48CC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57C82-60D1-194A-BDDE-865FC4445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0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5E6DC-910C-624C-9282-B0F5AA8FF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39ACF-9C17-5E49-A994-D363342DDF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E4EDC-EAFF-ED47-BE54-A15E6F55B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24248C-8E20-F844-ADCF-0BFCFA74E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D7CFF-2B91-E24E-996D-CE642197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BF718-F14F-BE41-89C9-61D8FFEFB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330D-EF73-9D44-B55B-A86D94931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74B897-73E9-1343-A5D9-999508EB5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50837-8BDC-B34A-97A1-D637756AB9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7DA6FB-BB96-824D-84A3-2131876EB0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EE988-5129-FB48-AA76-BAF8DBC5E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5479A7-7961-7B49-B30E-A81B57CC4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F6F2A6-F701-E34B-9815-8E87EE35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7B0794-C7A5-2445-B096-627B7A26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26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4539B-5602-2B45-84F9-0C18A784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A90987-F674-4047-9082-264EAECC6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ACA2B-B433-5A4B-B04E-7396FE23B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0EA73-EB89-DB42-A0FC-AE27CB22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2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241C5-A338-8B4E-9580-C60BF774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030E6-262D-DE4B-A74A-80DBEB9F1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0C15E-7618-584F-A3A1-0A12FE87D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9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99CF-002E-1645-AF46-51B94C95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8F428-E58C-B844-AD46-F3AFD65252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2EEC16-F288-D44F-A8FF-2FF209F304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88530-60D4-4247-81D8-8E50B13D1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BECD2-7291-6643-9596-9C41179AA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4287C-01C7-684E-9BEF-D93D9550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93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0AD9-FB18-B54F-90AC-FF8C8056E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943713-59D8-EB43-81C6-5DB2BBDE8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09AC89-C209-FF42-9410-B5870A2A0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F0ACC-C4CA-8443-9437-8A7D7942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7BDE05-76E5-AB45-B3EA-ACE43C955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0A8074-F880-BD47-8D34-3A8E2DD98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8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E440CA-2B1A-AC40-ACBA-BE1F6372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5863-37BD-2F45-8A22-2D80815079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D608-5969-7941-BC21-BEABE07061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A684C-DE61-764C-8250-4D3A3A5AB12C}" type="datetimeFigureOut">
              <a:rPr lang="en-US" smtClean="0"/>
              <a:t>11/15/19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726D5-E416-1148-A543-520D25F68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2FFC0-FF0D-9143-8DFD-DCCEB0A39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E8388-7590-F34F-AADF-B355543F8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0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88" y="1588"/>
            <a:ext cx="1588" cy="1588"/>
          </a:xfrm>
          <a:prstGeom prst="rect">
            <a:avLst/>
          </a:prstGeom>
        </p:spPr>
      </p:pic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97D8A230-9FB2-4333-AFD8-F2A03D2C77E9}"/>
              </a:ext>
            </a:extLst>
          </p:cNvPr>
          <p:cNvSpPr/>
          <p:nvPr userDrawn="1">
            <p:custDataLst>
              <p:tags r:id="rId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200" b="0" i="0" baseline="0">
              <a:latin typeface="Poppins SemiBold" panose="02000000000000000000" pitchFamily="2" charset="0"/>
              <a:ea typeface="+mj-ea"/>
              <a:cs typeface="Poppins SemiBold" panose="02000000000000000000" pitchFamily="2" charset="0"/>
              <a:sym typeface="Poppins SemiBold" panose="02000000000000000000" pitchFamily="2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871" y="189462"/>
            <a:ext cx="11048629" cy="85275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871" y="1261642"/>
            <a:ext cx="11048629" cy="46877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5946" y="6263557"/>
            <a:ext cx="206054" cy="3355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oto Sans" charset="0"/>
              </a:defRPr>
            </a:lvl1pPr>
          </a:lstStyle>
          <a:p>
            <a:fld id="{9B0ECA09-8055-2F46-A3BB-F6E0C9CAE2A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pplied_therapeutics_logo_1A.jpg">
            <a:extLst>
              <a:ext uri="{FF2B5EF4-FFF2-40B4-BE49-F238E27FC236}">
                <a16:creationId xmlns:a16="http://schemas.microsoft.com/office/drawing/2014/main" id="{9BD7ECC3-D5DC-45F3-B73B-9F2380E946B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023676" y="6239369"/>
            <a:ext cx="1892702" cy="511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F88F4C-C6DC-4B6F-AB4D-A7740EEA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78" b="25283"/>
          <a:stretch/>
        </p:blipFill>
        <p:spPr>
          <a:xfrm>
            <a:off x="-2" y="0"/>
            <a:ext cx="12192168" cy="731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F25A6-CE5F-42A6-9558-8F2E07425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39" b="26255"/>
          <a:stretch/>
        </p:blipFill>
        <p:spPr>
          <a:xfrm>
            <a:off x="0" y="6784846"/>
            <a:ext cx="12192001" cy="73154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082DDC-F4A3-4CE0-9B66-35CF0FE12E22}"/>
              </a:ext>
            </a:extLst>
          </p:cNvPr>
          <p:cNvCxnSpPr>
            <a:cxnSpLocks/>
          </p:cNvCxnSpPr>
          <p:nvPr userDrawn="1"/>
        </p:nvCxnSpPr>
        <p:spPr>
          <a:xfrm flipV="1">
            <a:off x="571871" y="1147595"/>
            <a:ext cx="11048629" cy="0"/>
          </a:xfrm>
          <a:prstGeom prst="line">
            <a:avLst/>
          </a:prstGeom>
          <a:ln>
            <a:solidFill>
              <a:srgbClr val="A7BB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8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marL="0" algn="l" defTabSz="914400" rtl="0" eaLnBrk="1" latinLnBrk="0" hangingPunct="1">
        <a:lnSpc>
          <a:spcPts val="2800"/>
        </a:lnSpc>
        <a:spcBef>
          <a:spcPct val="0"/>
        </a:spcBef>
        <a:buNone/>
        <a:defRPr lang="en-US" sz="2800" kern="1200" dirty="0">
          <a:solidFill>
            <a:srgbClr val="222222"/>
          </a:solidFill>
          <a:latin typeface="Poppins light"/>
          <a:ea typeface="+mj-ea"/>
          <a:cs typeface="Poppins light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Noto Sans" charset="0"/>
          <a:ea typeface="Noto Sans" charset="0"/>
          <a:cs typeface="Noto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Noto Sans" charset="0"/>
          <a:ea typeface="Noto Sans" charset="0"/>
          <a:cs typeface="Noto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Noto Sans" charset="0"/>
          <a:ea typeface="Noto Sans" charset="0"/>
          <a:cs typeface="Noto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Noto Sans" charset="0"/>
          <a:ea typeface="Noto Sans" charset="0"/>
          <a:cs typeface="Noto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Noto Sans" charset="0"/>
          <a:ea typeface="Noto Sans" charset="0"/>
          <a:cs typeface="Noto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8.png"/><Relationship Id="rId2" Type="http://schemas.microsoft.com/office/2007/relationships/media" Target="../media/media1.m4a"/><Relationship Id="rId1" Type="http://schemas.openxmlformats.org/officeDocument/2006/relationships/tags" Target="../tags/tag5.xml"/><Relationship Id="rId6" Type="http://schemas.openxmlformats.org/officeDocument/2006/relationships/image" Target="../media/image2.jpe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chart" Target="../charts/char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8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25653"/>
          <a:stretch/>
        </p:blipFill>
        <p:spPr>
          <a:xfrm>
            <a:off x="-2" y="0"/>
            <a:ext cx="12192002" cy="41943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5235255"/>
            <a:ext cx="12185374" cy="1781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Noto Sans" charset="0"/>
            </a:endParaRPr>
          </a:p>
        </p:txBody>
      </p:sp>
      <p:pic>
        <p:nvPicPr>
          <p:cNvPr id="12" name="Picture 11" descr="applied_therapeutics_logo_1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40" y="6046627"/>
            <a:ext cx="2131726" cy="5761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32340F-9F6B-4694-AB7F-33FED9CE2982}"/>
              </a:ext>
            </a:extLst>
          </p:cNvPr>
          <p:cNvSpPr/>
          <p:nvPr/>
        </p:nvSpPr>
        <p:spPr>
          <a:xfrm>
            <a:off x="0" y="4178300"/>
            <a:ext cx="12192000" cy="1711999"/>
          </a:xfrm>
          <a:prstGeom prst="rect">
            <a:avLst/>
          </a:prstGeom>
          <a:solidFill>
            <a:srgbClr val="008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rtlCol="0" anchor="ctr"/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</a:rPr>
              <a:t>Clinical Assessment of AT-001, an Aldose Reductase Inhibitor </a:t>
            </a:r>
            <a:br>
              <a:rPr lang="en-US" altLang="en-US" sz="3200" b="1" dirty="0">
                <a:solidFill>
                  <a:schemeClr val="bg1"/>
                </a:solidFill>
              </a:rPr>
            </a:br>
            <a:r>
              <a:rPr lang="en-US" altLang="en-US" sz="3200" b="1" dirty="0">
                <a:solidFill>
                  <a:schemeClr val="bg1"/>
                </a:solidFill>
              </a:rPr>
              <a:t>in Development for Diabetic Cardiomyopathy: A 28 Day Proof of Concept Study</a:t>
            </a:r>
            <a:endParaRPr lang="en-US" sz="3200" b="1" dirty="0">
              <a:solidFill>
                <a:schemeClr val="bg1"/>
              </a:solidFill>
              <a:latin typeface="Poppins SemiBold" charset="0"/>
              <a:ea typeface="Poppins Light" charset="0"/>
              <a:cs typeface="Poppins Light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10F927-D2EF-4365-BCC0-9E35A58BDEF7}"/>
              </a:ext>
            </a:extLst>
          </p:cNvPr>
          <p:cNvSpPr/>
          <p:nvPr/>
        </p:nvSpPr>
        <p:spPr>
          <a:xfrm>
            <a:off x="2722781" y="5973612"/>
            <a:ext cx="83424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8C58"/>
                </a:solidFill>
                <a:latin typeface="Poppins SemiBold" charset="0"/>
                <a:ea typeface="Poppins Light" charset="0"/>
                <a:cs typeface="Poppins Light" charset="0"/>
              </a:rPr>
              <a:t>Riccardo Perfetti, MD, PhD and Shoshana Shendelman, PhD</a:t>
            </a:r>
          </a:p>
          <a:p>
            <a:pPr algn="ctr"/>
            <a:r>
              <a:rPr lang="en-US" sz="2400" b="1" dirty="0">
                <a:solidFill>
                  <a:srgbClr val="008C58"/>
                </a:solidFill>
                <a:latin typeface="Poppins SemiBold" charset="0"/>
                <a:ea typeface="Poppins Light" charset="0"/>
                <a:cs typeface="Poppins Light" charset="0"/>
              </a:rPr>
              <a:t>Applied Therapeutics,  New York</a:t>
            </a:r>
            <a:endParaRPr lang="en-US" sz="2400" b="1" dirty="0">
              <a:solidFill>
                <a:srgbClr val="008C58"/>
              </a:solidFill>
              <a:latin typeface="Poppins Light" charset="0"/>
              <a:ea typeface="Poppins Light" charset="0"/>
              <a:cs typeface="Poppins Light" charset="0"/>
            </a:endParaRP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477A16A-8992-E946-81C8-2A5AD76489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31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80" advClick="0" advTm="19000"/>
    </mc:Choice>
    <mc:Fallback xmlns="">
      <p:transition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A49A-E56A-CD4F-BFDB-9FE3F7E66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091A7-FAA1-1246-B815-464D42D7E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973" y="1575811"/>
            <a:ext cx="11048629" cy="4687746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Riccardo Perfetti </a:t>
            </a:r>
            <a:r>
              <a:rPr lang="en-US" dirty="0"/>
              <a:t>– Employee/ Stockholder of Applied Therapeutics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Shoshana Shendelman </a:t>
            </a:r>
            <a:r>
              <a:rPr lang="en-US" dirty="0"/>
              <a:t>– Employee / Stockholder of Applied Therapeutics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73609-5B8A-914E-8292-CEC5B959E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3ED6842-9B1F-A341-94D8-81A6BC138A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67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" advClick="0" advTm="3500"/>
    </mc:Choice>
    <mc:Fallback xmlns="">
      <p:transition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F101A-5BBD-E54D-B646-7DAEBA22A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19617-617A-8246-9ABA-0750A2A1F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 dirty="0"/>
              <a:t>Diabetic Cardiomyopathy (</a:t>
            </a:r>
            <a:r>
              <a:rPr lang="en-US" altLang="en-US" sz="2000" dirty="0" err="1"/>
              <a:t>DbCM</a:t>
            </a:r>
            <a:r>
              <a:rPr lang="en-US" altLang="en-US" sz="2000" dirty="0"/>
              <a:t>) affects 18-24% of people with type 2 diabetes (T2D)</a:t>
            </a:r>
            <a:r>
              <a:rPr lang="en-US" altLang="en-US" sz="2000" baseline="30000" dirty="0"/>
              <a:t>1,2</a:t>
            </a:r>
            <a:r>
              <a:rPr lang="en-US" altLang="en-US" sz="2000" dirty="0"/>
              <a:t> .  It constitutes a form of heart failure (Stage B heart failure) in which structural damage to the cardiomyocyte has occurred and can be documented by echocardiogram.</a:t>
            </a:r>
          </a:p>
          <a:p>
            <a:r>
              <a:rPr lang="en-US" altLang="en-US" sz="2000" dirty="0"/>
              <a:t>Hyperactivation of the polyol pathway is a key underlying mechanism in </a:t>
            </a:r>
            <a:r>
              <a:rPr lang="en-US" altLang="en-US" sz="2000" dirty="0" err="1"/>
              <a:t>DbCM</a:t>
            </a:r>
            <a:r>
              <a:rPr lang="en-US" altLang="en-US" sz="2000" dirty="0"/>
              <a:t> and other diabetic  complications. In hyperglycemic and ischemic conditions, polyol pathway activation (via Aldose Reductase (AR)) causes intracellular sorbitol accumulation  leading to osmotic stress, cell death and diabetic complications.</a:t>
            </a:r>
            <a:r>
              <a:rPr lang="en-US" altLang="en-US" sz="2000" baseline="30000" dirty="0"/>
              <a:t>3-4  </a:t>
            </a:r>
          </a:p>
          <a:p>
            <a:r>
              <a:rPr lang="en-US" altLang="en-US" sz="2000" dirty="0"/>
              <a:t>Previous clinical investigations of AR inhibitors  for diabetic complications were associated with off-target toxic effects and/or lack of efficacy due to lack of selectivity and specificity.</a:t>
            </a:r>
            <a:r>
              <a:rPr lang="en-US" altLang="en-US" sz="2000" baseline="30000" dirty="0"/>
              <a:t>4</a:t>
            </a:r>
            <a:r>
              <a:rPr lang="en-US" altLang="en-US" sz="2000" dirty="0"/>
              <a:t> Elevation of liver enzymes and/or abnormal renal function were often observed with previous AR inhibitors. </a:t>
            </a:r>
          </a:p>
          <a:p>
            <a:r>
              <a:rPr lang="en-US" altLang="en-US" sz="2000" dirty="0"/>
              <a:t>In this study we report on a novel AR inhibitor (AT-001)  based on characterization of AR structural changes within the active site following enzymatic activation. AT-001 has been shown to exhibit enhanced specificity, affinity and selectivity compared with previous AR inhibitors. </a:t>
            </a:r>
          </a:p>
          <a:p>
            <a:r>
              <a:rPr lang="en-US" altLang="en-US" sz="2000" dirty="0"/>
              <a:t>Here, we describe the safety, PK and biological efficacy of AT-001.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6C25B-E6B6-8148-AF9C-6C6B07440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800CF-B6E7-9A41-ABC1-DC8307F55F4B}"/>
              </a:ext>
            </a:extLst>
          </p:cNvPr>
          <p:cNvSpPr txBox="1"/>
          <p:nvPr/>
        </p:nvSpPr>
        <p:spPr>
          <a:xfrm>
            <a:off x="6210300" y="5903893"/>
            <a:ext cx="4787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000" dirty="0" err="1"/>
              <a:t>Dandamundi</a:t>
            </a:r>
            <a:r>
              <a:rPr lang="en-US" altLang="en-US" sz="1000" dirty="0"/>
              <a:t> S,  et al. . J Card Fail. 2014;20(5):304-9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000" dirty="0"/>
              <a:t>Miki T, et al. Hear Failure Rev 2013;18:149-166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000" dirty="0" err="1"/>
              <a:t>Parim</a:t>
            </a:r>
            <a:r>
              <a:rPr lang="en-US" altLang="en-US" sz="1000" dirty="0"/>
              <a:t> B, et al Heart Failure Rev 2019:24:279-299</a:t>
            </a:r>
          </a:p>
          <a:p>
            <a:pPr>
              <a:lnSpc>
                <a:spcPct val="95000"/>
              </a:lnSpc>
              <a:spcBef>
                <a:spcPct val="0"/>
              </a:spcBef>
              <a:buFontTx/>
              <a:buAutoNum type="arabicPeriod"/>
            </a:pPr>
            <a:r>
              <a:rPr lang="en-US" altLang="en-US" sz="1000" dirty="0"/>
              <a:t>Grewal AS, et al. Min Rev Med Chem 2016; 16:120-62</a:t>
            </a:r>
          </a:p>
          <a:p>
            <a:endParaRPr lang="en-US" dirty="0"/>
          </a:p>
        </p:txBody>
      </p:sp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1375F8B1-A97A-4E4D-8233-A2CF2AEE6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8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4000"/>
    </mc:Choice>
    <mc:Fallback xmlns="">
      <p:transition advClick="0" advTm="8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EA19-347E-8341-BB34-ED2A1546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Objectives and Study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D1EE-3251-D448-965E-94F3ADC1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Clr>
                <a:srgbClr val="004C97"/>
              </a:buClr>
              <a:buNone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Study Objectives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Evaluate the safety and tolerability of single and multiple doses of AT-001 in adults with type 2 diabetes (T2D)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Assess the pharmacokinetics (PK) of a range of AT-001 doses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Confirm potency of AT-001 by assessing reduction in sorbitol levels, a pharmacodynamic biomarker of aldose reductase inhibition 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Evaluate changes in NT- 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proBNP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a biomarker for Heart Failure,  in a 28 day 2 dose (BID/TID) study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  <a:defRPr/>
            </a:pP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Clr>
                <a:srgbClr val="004C97"/>
              </a:buClr>
              <a:buNone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Study  Population and Dosing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Adult subjects age 18-75 years, HbA1c ≥5.5%  and &lt;8.5% 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Two-part phase 1-2 study comprised of:</a:t>
            </a:r>
            <a:endParaRPr lang="en-US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Sequential,  escalating single doses of AT-001:  5, 10, 20 and 40 mg/kg. </a:t>
            </a:r>
          </a:p>
          <a:p>
            <a:pPr lvl="2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7-day multiple ascending doses (MAD) of AT-001: 5, 20, 40 mg/kg once daily (QD) or 20 mg/kg twice daily (BID)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28 day safety, tolerability and PK, study comparing AT-001 at 1000 mg TID and 1500 mg BID, with an exploratory assessment of NT-</a:t>
            </a:r>
            <a:r>
              <a:rPr lang="en-US" alt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proBNP</a:t>
            </a:r>
            <a:r>
              <a:rPr lang="en-US" alt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levels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Clr>
                <a:srgbClr val="004C97"/>
              </a:buClr>
              <a:buNone/>
              <a:defRPr/>
            </a:pPr>
            <a:r>
              <a:rPr lang="en-US" alt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Number of Patients evaluated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	</a:t>
            </a:r>
            <a:r>
              <a:rPr lang="en-US" altLang="en-US" sz="1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patients (Combined SAD, MAD and Proof of Concept (POC) studies)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A19AA-4AA2-5C4F-B1C4-ED9B3E94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02C52244-30F3-3440-8735-C0C033B80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6800"/>
    </mc:Choice>
    <mc:Fallback xmlns="">
      <p:transition spd="slow" advClick="0" advTm="66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8">
            <a:extLst>
              <a:ext uri="{FF2B5EF4-FFF2-40B4-BE49-F238E27FC236}">
                <a16:creationId xmlns:a16="http://schemas.microsoft.com/office/drawing/2014/main" id="{CF4CB0C8-52EC-B04A-BE86-29DDCC7F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t="973" r="51125" b="2736"/>
          <a:stretch>
            <a:fillRect/>
          </a:stretch>
        </p:blipFill>
        <p:spPr bwMode="auto">
          <a:xfrm>
            <a:off x="1465965" y="2264393"/>
            <a:ext cx="3833719" cy="327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A679667-7F95-774C-9750-DCB7572AD281}"/>
              </a:ext>
            </a:extLst>
          </p:cNvPr>
          <p:cNvSpPr txBox="1"/>
          <p:nvPr/>
        </p:nvSpPr>
        <p:spPr>
          <a:xfrm>
            <a:off x="1353276" y="2291268"/>
            <a:ext cx="3016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Calibri"/>
                <a:cs typeface="Calibri"/>
              </a:rPr>
              <a:t>A.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6D0ECC5-854E-DD46-8DCA-CD34723CD982}"/>
              </a:ext>
            </a:extLst>
          </p:cNvPr>
          <p:cNvSpPr/>
          <p:nvPr/>
        </p:nvSpPr>
        <p:spPr>
          <a:xfrm rot="16200000">
            <a:off x="912952" y="3366154"/>
            <a:ext cx="774427" cy="300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>
                <a:latin typeface="Calibri"/>
                <a:cs typeface="Calibri"/>
              </a:rPr>
              <a:t>Mean </a:t>
            </a:r>
            <a:r>
              <a:rPr lang="en-US" sz="900" u="sng">
                <a:latin typeface="Calibri"/>
                <a:cs typeface="Calibri"/>
              </a:rPr>
              <a:t>+</a:t>
            </a:r>
            <a:r>
              <a:rPr lang="en-US" sz="900">
                <a:latin typeface="Calibri"/>
                <a:cs typeface="Calibri"/>
              </a:rPr>
              <a:t> SEM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0086851-6531-884A-B0C1-D039682A4566}"/>
              </a:ext>
            </a:extLst>
          </p:cNvPr>
          <p:cNvGrpSpPr/>
          <p:nvPr/>
        </p:nvGrpSpPr>
        <p:grpSpPr>
          <a:xfrm>
            <a:off x="10341880" y="3936329"/>
            <a:ext cx="856200" cy="953844"/>
            <a:chOff x="9439939" y="3985994"/>
            <a:chExt cx="856200" cy="953844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B3F205A-5890-C94A-BE4E-0AE6B2F0CEE7}"/>
                </a:ext>
              </a:extLst>
            </p:cNvPr>
            <p:cNvSpPr txBox="1"/>
            <p:nvPr/>
          </p:nvSpPr>
          <p:spPr>
            <a:xfrm>
              <a:off x="9621178" y="4085555"/>
              <a:ext cx="6147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5mg/kg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F69B7FF-DBBB-474F-982E-A59F5AF776F4}"/>
                </a:ext>
              </a:extLst>
            </p:cNvPr>
            <p:cNvSpPr txBox="1"/>
            <p:nvPr/>
          </p:nvSpPr>
          <p:spPr>
            <a:xfrm>
              <a:off x="9621178" y="4221851"/>
              <a:ext cx="6749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10mg/kg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8A7CCDF-D866-5249-87B6-A00F2B95BAD5}"/>
                </a:ext>
              </a:extLst>
            </p:cNvPr>
            <p:cNvSpPr txBox="1"/>
            <p:nvPr/>
          </p:nvSpPr>
          <p:spPr>
            <a:xfrm>
              <a:off x="9621178" y="4378696"/>
              <a:ext cx="6749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20mg/kg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5B5D0FD-E3ED-FD44-A30B-D6DA8B3A8B93}"/>
                </a:ext>
              </a:extLst>
            </p:cNvPr>
            <p:cNvSpPr txBox="1"/>
            <p:nvPr/>
          </p:nvSpPr>
          <p:spPr>
            <a:xfrm>
              <a:off x="9621178" y="4535541"/>
              <a:ext cx="6749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40mg/kg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4C75014-31A6-464E-855F-358A178D392B}"/>
                </a:ext>
              </a:extLst>
            </p:cNvPr>
            <p:cNvSpPr txBox="1"/>
            <p:nvPr/>
          </p:nvSpPr>
          <p:spPr>
            <a:xfrm>
              <a:off x="9637687" y="4694404"/>
              <a:ext cx="6389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/>
                <a:t>placebo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B34AAC-9C94-CE46-A69C-8894AE31CC10}"/>
                </a:ext>
              </a:extLst>
            </p:cNvPr>
            <p:cNvSpPr/>
            <p:nvPr/>
          </p:nvSpPr>
          <p:spPr bwMode="auto">
            <a:xfrm>
              <a:off x="9555137" y="4139273"/>
              <a:ext cx="116133" cy="98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D9AEDBC-D311-7545-8477-6DD416543053}"/>
                </a:ext>
              </a:extLst>
            </p:cNvPr>
            <p:cNvSpPr/>
            <p:nvPr/>
          </p:nvSpPr>
          <p:spPr bwMode="auto">
            <a:xfrm>
              <a:off x="9555137" y="4287862"/>
              <a:ext cx="116133" cy="98265"/>
            </a:xfrm>
            <a:prstGeom prst="ellipse">
              <a:avLst/>
            </a:prstGeom>
            <a:solidFill>
              <a:srgbClr val="7E4FE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5F6F7D3-82A5-6D4F-928A-948ED65D2E0A}"/>
                </a:ext>
              </a:extLst>
            </p:cNvPr>
            <p:cNvSpPr/>
            <p:nvPr/>
          </p:nvSpPr>
          <p:spPr bwMode="auto">
            <a:xfrm>
              <a:off x="9555137" y="4436452"/>
              <a:ext cx="116133" cy="98265"/>
            </a:xfrm>
            <a:prstGeom prst="ellipse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10AD5B6-1065-D244-A617-6904D597543D}"/>
                </a:ext>
              </a:extLst>
            </p:cNvPr>
            <p:cNvSpPr/>
            <p:nvPr/>
          </p:nvSpPr>
          <p:spPr bwMode="auto">
            <a:xfrm>
              <a:off x="9555137" y="4585042"/>
              <a:ext cx="116133" cy="98265"/>
            </a:xfrm>
            <a:prstGeom prst="ellipse">
              <a:avLst/>
            </a:prstGeom>
            <a:solidFill>
              <a:srgbClr val="00009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D33DFE4-3FB4-9443-8B1C-1DB5BFC52E8D}"/>
                </a:ext>
              </a:extLst>
            </p:cNvPr>
            <p:cNvSpPr/>
            <p:nvPr/>
          </p:nvSpPr>
          <p:spPr bwMode="auto">
            <a:xfrm>
              <a:off x="9555137" y="4750141"/>
              <a:ext cx="116133" cy="98265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4397E66-1C0D-4E45-A52B-B21A2081DB0E}"/>
                </a:ext>
              </a:extLst>
            </p:cNvPr>
            <p:cNvSpPr/>
            <p:nvPr/>
          </p:nvSpPr>
          <p:spPr bwMode="auto">
            <a:xfrm>
              <a:off x="9439939" y="3985994"/>
              <a:ext cx="805742" cy="95384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2978150" eaLnBrk="1" hangingPunct="1"/>
              <a:endParaRPr lang="en-US" sz="5900">
                <a:latin typeface="Arial" charset="0"/>
                <a:cs typeface="Arial" charset="0"/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4BD3EDF-915A-7E45-8493-4E40C53E8AB4}"/>
              </a:ext>
            </a:extLst>
          </p:cNvPr>
          <p:cNvSpPr txBox="1">
            <a:spLocks noChangeAspect="1"/>
          </p:cNvSpPr>
          <p:nvPr/>
        </p:nvSpPr>
        <p:spPr>
          <a:xfrm>
            <a:off x="6843271" y="2176548"/>
            <a:ext cx="29995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Calibri"/>
                <a:cs typeface="Calibri"/>
              </a:rPr>
              <a:t>SAD Whole Blood </a:t>
            </a:r>
            <a:r>
              <a:rPr lang="en-US" sz="1100" err="1">
                <a:latin typeface="Calibri"/>
                <a:cs typeface="Calibri"/>
              </a:rPr>
              <a:t>Sorbitol</a:t>
            </a:r>
            <a:r>
              <a:rPr lang="en-US" sz="1100">
                <a:latin typeface="Calibri"/>
                <a:cs typeface="Calibri"/>
              </a:rPr>
              <a:t> Concentration by Dose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6B8470-6AB9-5749-9E0A-416D45D66FAE}"/>
              </a:ext>
            </a:extLst>
          </p:cNvPr>
          <p:cNvSpPr txBox="1">
            <a:spLocks noChangeAspect="1"/>
          </p:cNvSpPr>
          <p:nvPr/>
        </p:nvSpPr>
        <p:spPr>
          <a:xfrm>
            <a:off x="6548509" y="2160044"/>
            <a:ext cx="2936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latin typeface="Calibri"/>
                <a:cs typeface="Calibri"/>
              </a:rPr>
              <a:t>B</a:t>
            </a:r>
            <a:r>
              <a:rPr lang="en-US" sz="1000">
                <a:latin typeface="Calibri"/>
                <a:cs typeface="Calibri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327D059-8C3A-1E41-8DB6-86B80CA256BA}"/>
              </a:ext>
            </a:extLst>
          </p:cNvPr>
          <p:cNvSpPr txBox="1">
            <a:spLocks noChangeAspect="1"/>
          </p:cNvSpPr>
          <p:nvPr/>
        </p:nvSpPr>
        <p:spPr>
          <a:xfrm rot="16200000">
            <a:off x="5895346" y="3578767"/>
            <a:ext cx="10070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err="1"/>
              <a:t>Sorbitol</a:t>
            </a:r>
            <a:r>
              <a:rPr lang="en-US" sz="1000"/>
              <a:t> (pg/ml)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8660281-A235-2944-A480-9405CEC8F09D}"/>
              </a:ext>
            </a:extLst>
          </p:cNvPr>
          <p:cNvCxnSpPr>
            <a:cxnSpLocks noChangeAspect="1"/>
          </p:cNvCxnSpPr>
          <p:nvPr/>
        </p:nvCxnSpPr>
        <p:spPr bwMode="auto">
          <a:xfrm rot="5400000">
            <a:off x="7289531" y="2990874"/>
            <a:ext cx="462278" cy="20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C44762EE-0F73-394D-A228-0E80B608EE8A}"/>
              </a:ext>
            </a:extLst>
          </p:cNvPr>
          <p:cNvSpPr txBox="1">
            <a:spLocks noChangeAspect="1"/>
          </p:cNvSpPr>
          <p:nvPr/>
        </p:nvSpPr>
        <p:spPr>
          <a:xfrm>
            <a:off x="7249564" y="2464159"/>
            <a:ext cx="540147" cy="28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solidFill>
                  <a:srgbClr val="FF6600"/>
                </a:solidFill>
              </a:rPr>
              <a:t>Meal</a:t>
            </a:r>
          </a:p>
        </p:txBody>
      </p:sp>
      <p:graphicFrame>
        <p:nvGraphicFramePr>
          <p:cNvPr id="49" name="Chart 48">
            <a:extLst>
              <a:ext uri="{FF2B5EF4-FFF2-40B4-BE49-F238E27FC236}">
                <a16:creationId xmlns:a16="http://schemas.microsoft.com/office/drawing/2014/main" id="{7E18A49A-D205-E443-9EDC-394BDD84B1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7449416"/>
              </p:ext>
            </p:extLst>
          </p:nvPr>
        </p:nvGraphicFramePr>
        <p:xfrm>
          <a:off x="6431782" y="2398476"/>
          <a:ext cx="3632200" cy="2955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5156A5C2-031A-AF46-8A68-7A5B0EA6620B}"/>
              </a:ext>
            </a:extLst>
          </p:cNvPr>
          <p:cNvSpPr txBox="1">
            <a:spLocks noChangeAspect="1"/>
          </p:cNvSpPr>
          <p:nvPr/>
        </p:nvSpPr>
        <p:spPr>
          <a:xfrm>
            <a:off x="7789711" y="5251338"/>
            <a:ext cx="1965321" cy="38307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/>
              <a:t>Time after dose (</a:t>
            </a:r>
            <a:r>
              <a:rPr lang="en-US" sz="1400" err="1"/>
              <a:t>h</a:t>
            </a:r>
            <a:r>
              <a:rPr lang="en-US" sz="1400"/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87339B-5EE7-9340-A6A1-5D3E39D2C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44" y="151003"/>
            <a:ext cx="11048629" cy="852757"/>
          </a:xfrm>
        </p:spPr>
        <p:txBody>
          <a:bodyPr/>
          <a:lstStyle/>
          <a:p>
            <a:r>
              <a:rPr lang="en-US"/>
              <a:t>Study Findings: Pharmacokinetic and Pharmacodynamic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6D7D6-5A7E-6446-AFBB-120EEE531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267BAE-5494-674F-9323-2D7A36F00237}"/>
              </a:ext>
            </a:extLst>
          </p:cNvPr>
          <p:cNvSpPr txBox="1"/>
          <p:nvPr/>
        </p:nvSpPr>
        <p:spPr>
          <a:xfrm rot="16200000">
            <a:off x="535141" y="3354666"/>
            <a:ext cx="9717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AT-001 (</a:t>
            </a:r>
            <a:r>
              <a:rPr lang="en-US" sz="1000" err="1"/>
              <a:t>ng</a:t>
            </a:r>
            <a:r>
              <a:rPr lang="en-US" sz="1000"/>
              <a:t>/ml)</a:t>
            </a:r>
          </a:p>
        </p:txBody>
      </p: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B5D29B64-E256-904D-A0C4-E2C7248539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2000"/>
    </mc:Choice>
    <mc:Fallback xmlns="">
      <p:transition advClick="0" advTm="7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2C6A-34A0-CE4B-84D5-0F9AA9FE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Findings:  Plasma Sorbitol Reductions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684CF-7D1B-914D-9735-1D68A058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CE2E92F-BB03-7345-816E-94E3122962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1757742"/>
              </p:ext>
            </p:extLst>
          </p:nvPr>
        </p:nvGraphicFramePr>
        <p:xfrm>
          <a:off x="3992019" y="2370338"/>
          <a:ext cx="3464724" cy="2686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0F83EF-4779-7347-8500-F86EC97C63CD}"/>
              </a:ext>
            </a:extLst>
          </p:cNvPr>
          <p:cNvCxnSpPr>
            <a:cxnSpLocks/>
          </p:cNvCxnSpPr>
          <p:nvPr/>
        </p:nvCxnSpPr>
        <p:spPr>
          <a:xfrm>
            <a:off x="4376328" y="2954261"/>
            <a:ext cx="3150267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7">
            <a:extLst>
              <a:ext uri="{FF2B5EF4-FFF2-40B4-BE49-F238E27FC236}">
                <a16:creationId xmlns:a16="http://schemas.microsoft.com/office/drawing/2014/main" id="{15ED29B3-6138-C840-9B8E-8C7A8E42E393}"/>
              </a:ext>
            </a:extLst>
          </p:cNvPr>
          <p:cNvSpPr txBox="1"/>
          <p:nvPr/>
        </p:nvSpPr>
        <p:spPr>
          <a:xfrm>
            <a:off x="4512719" y="2346137"/>
            <a:ext cx="8033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+mj-lt"/>
                <a:cs typeface="Poppins semibold"/>
              </a:rPr>
              <a:t>placebo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97B6CA3E-5AF6-1146-8400-FB4DFCEC2150}"/>
              </a:ext>
            </a:extLst>
          </p:cNvPr>
          <p:cNvSpPr txBox="1"/>
          <p:nvPr/>
        </p:nvSpPr>
        <p:spPr>
          <a:xfrm>
            <a:off x="5353639" y="2328670"/>
            <a:ext cx="864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+mj-lt"/>
                <a:cs typeface="Poppins semibold"/>
              </a:rPr>
              <a:t>1,000mg</a:t>
            </a:r>
          </a:p>
          <a:p>
            <a:pPr algn="ctr"/>
            <a:r>
              <a:rPr lang="en-US" sz="1100">
                <a:latin typeface="+mj-lt"/>
                <a:cs typeface="Poppins semibold"/>
              </a:rPr>
              <a:t>TID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FEA30957-4876-F741-9300-5B836F196AB9}"/>
              </a:ext>
            </a:extLst>
          </p:cNvPr>
          <p:cNvSpPr txBox="1"/>
          <p:nvPr/>
        </p:nvSpPr>
        <p:spPr>
          <a:xfrm>
            <a:off x="6376021" y="2345735"/>
            <a:ext cx="864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>
                <a:latin typeface="+mj-lt"/>
                <a:cs typeface="Poppins semibold"/>
              </a:rPr>
              <a:t>1,500mg</a:t>
            </a:r>
          </a:p>
          <a:p>
            <a:pPr algn="ctr"/>
            <a:r>
              <a:rPr lang="en-US" sz="1100">
                <a:latin typeface="+mj-lt"/>
                <a:cs typeface="Poppins semibold"/>
              </a:rPr>
              <a:t>BID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92D6BB5E-C5F1-D74E-89EA-60E168B6F8AF}"/>
              </a:ext>
            </a:extLst>
          </p:cNvPr>
          <p:cNvSpPr txBox="1"/>
          <p:nvPr/>
        </p:nvSpPr>
        <p:spPr>
          <a:xfrm rot="16200000">
            <a:off x="2819447" y="3521590"/>
            <a:ext cx="1879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latin typeface="Poppins semibold"/>
                <a:cs typeface="Poppins semibold"/>
              </a:rPr>
              <a:t>% change from baseline to Cmax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75127-58F8-3746-AE81-5316E59BA1FD}"/>
              </a:ext>
            </a:extLst>
          </p:cNvPr>
          <p:cNvSpPr txBox="1"/>
          <p:nvPr/>
        </p:nvSpPr>
        <p:spPr>
          <a:xfrm>
            <a:off x="856946" y="1628908"/>
            <a:ext cx="985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>
                <a:solidFill>
                  <a:srgbClr val="145A93"/>
                </a:solidFill>
              </a:rPr>
              <a:t>Plasma sorbitol reductions observed at 28 days treatment with AT-001: 1000mg/TID and 1500mg/BID</a:t>
            </a:r>
            <a:endParaRPr lang="en-US"/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B679E45-FE74-4A4E-BA5B-1A2905B764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60" advClick="0" advTm="34300"/>
    </mc:Choice>
    <mc:Fallback xmlns="">
      <p:transition advClick="0" advTm="3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2C6A-34A0-CE4B-84D5-0F9AA9FEF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Findings:  Changes in </a:t>
            </a:r>
            <a:r>
              <a:rPr lang="en-US" err="1"/>
              <a:t>Nt-proBNP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684CF-7D1B-914D-9735-1D68A0584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BA021E-A544-A24C-8865-6DAB0A337714}"/>
              </a:ext>
            </a:extLst>
          </p:cNvPr>
          <p:cNvSpPr txBox="1"/>
          <p:nvPr/>
        </p:nvSpPr>
        <p:spPr>
          <a:xfrm>
            <a:off x="255494" y="5173276"/>
            <a:ext cx="5530694" cy="60826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lvl="1">
              <a:spcBef>
                <a:spcPts val="0"/>
              </a:spcBef>
              <a:spcAft>
                <a:spcPts val="0"/>
              </a:spcAft>
              <a:buClr>
                <a:srgbClr val="008C58"/>
              </a:buClr>
            </a:pP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ea typeface="Noto Sans" panose="020B0502040504020204" pitchFamily="34"/>
                <a:cs typeface="Calibri" panose="020F0502020204030204" pitchFamily="34" charset="0"/>
              </a:rPr>
              <a:t>NT-</a:t>
            </a:r>
            <a:r>
              <a:rPr lang="en-US" sz="1400" b="1" dirty="0" err="1">
                <a:solidFill>
                  <a:srgbClr val="0070C0"/>
                </a:solidFill>
                <a:latin typeface="Calibri" panose="020F0502020204030204" pitchFamily="34" charset="0"/>
                <a:ea typeface="Noto Sans" panose="020B0502040504020204" pitchFamily="34"/>
                <a:cs typeface="Calibri" panose="020F0502020204030204" pitchFamily="34" charset="0"/>
              </a:rPr>
              <a:t>proBNP</a:t>
            </a:r>
            <a:r>
              <a:rPr lang="en-US" sz="1400" b="1" dirty="0">
                <a:solidFill>
                  <a:srgbClr val="0070C0"/>
                </a:solidFill>
                <a:latin typeface="Calibri" panose="020F0502020204030204" pitchFamily="34" charset="0"/>
                <a:ea typeface="Noto Sans" panose="020B0502040504020204" pitchFamily="34"/>
                <a:cs typeface="Calibri" panose="020F0502020204030204" pitchFamily="34" charset="0"/>
              </a:rPr>
              <a:t> levels were evaluated at patient screening and at 28 days in patients treated with  placebo (N=5), AT-001, 1000mg TID (N=10), 1500mg BID (N=10)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900C0A59-D892-684E-B012-92F75AA672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095265"/>
              </p:ext>
            </p:extLst>
          </p:nvPr>
        </p:nvGraphicFramePr>
        <p:xfrm>
          <a:off x="1035478" y="2111898"/>
          <a:ext cx="4572000" cy="2451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9">
            <a:extLst>
              <a:ext uri="{FF2B5EF4-FFF2-40B4-BE49-F238E27FC236}">
                <a16:creationId xmlns:a16="http://schemas.microsoft.com/office/drawing/2014/main" id="{18D3FDA5-7C3C-4B40-B066-826B8197E739}"/>
              </a:ext>
            </a:extLst>
          </p:cNvPr>
          <p:cNvSpPr txBox="1"/>
          <p:nvPr/>
        </p:nvSpPr>
        <p:spPr>
          <a:xfrm rot="16200000">
            <a:off x="-620634" y="3182122"/>
            <a:ext cx="27755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Mean reduction in NTproBNP (Pg/mL)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272DE29D-BBCC-A34D-A17C-CB5AA32861B2}"/>
              </a:ext>
            </a:extLst>
          </p:cNvPr>
          <p:cNvSpPr txBox="1"/>
          <p:nvPr/>
        </p:nvSpPr>
        <p:spPr>
          <a:xfrm>
            <a:off x="1871216" y="1735076"/>
            <a:ext cx="253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Change in NT-</a:t>
            </a:r>
            <a:r>
              <a:rPr lang="en-US" sz="1400" b="1" err="1"/>
              <a:t>proBNP</a:t>
            </a:r>
            <a:r>
              <a:rPr lang="en-US" sz="1400" b="1"/>
              <a:t> 0-28 Days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F14CB29D-D9E9-D842-B7CC-8139C947A4D2}"/>
              </a:ext>
            </a:extLst>
          </p:cNvPr>
          <p:cNvSpPr txBox="1"/>
          <p:nvPr/>
        </p:nvSpPr>
        <p:spPr>
          <a:xfrm>
            <a:off x="3004346" y="4214408"/>
            <a:ext cx="9573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1,000 mg TID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9F116964-8EC5-C74A-8665-01395C4A216B}"/>
              </a:ext>
            </a:extLst>
          </p:cNvPr>
          <p:cNvSpPr txBox="1"/>
          <p:nvPr/>
        </p:nvSpPr>
        <p:spPr>
          <a:xfrm>
            <a:off x="4566969" y="4214407"/>
            <a:ext cx="963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1,500 mg BID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E24C001A-5D9A-3148-9B75-B2D03DBF61B8}"/>
              </a:ext>
            </a:extLst>
          </p:cNvPr>
          <p:cNvSpPr txBox="1"/>
          <p:nvPr/>
        </p:nvSpPr>
        <p:spPr>
          <a:xfrm>
            <a:off x="1773398" y="4214406"/>
            <a:ext cx="644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Placebo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8E6ACE-4B9A-7D4B-AC3C-5F639B177282}"/>
              </a:ext>
            </a:extLst>
          </p:cNvPr>
          <p:cNvSpPr txBox="1"/>
          <p:nvPr/>
        </p:nvSpPr>
        <p:spPr>
          <a:xfrm rot="16200000">
            <a:off x="5261996" y="3268130"/>
            <a:ext cx="2502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% Patients with Clinical Response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4F04DC-D1BA-C943-AEC7-917337F3807C}"/>
              </a:ext>
            </a:extLst>
          </p:cNvPr>
          <p:cNvSpPr txBox="1"/>
          <p:nvPr/>
        </p:nvSpPr>
        <p:spPr>
          <a:xfrm>
            <a:off x="7009783" y="1735076"/>
            <a:ext cx="3711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% Patients with Clinical Response</a:t>
            </a:r>
            <a:r>
              <a:rPr lang="en-US" sz="1400" b="1" baseline="30000" dirty="0"/>
              <a:t>5</a:t>
            </a:r>
            <a:r>
              <a:rPr lang="en-US" sz="1400" b="1" dirty="0"/>
              <a:t> :  NT-</a:t>
            </a:r>
            <a:r>
              <a:rPr lang="en-US" sz="1400" b="1" dirty="0" err="1"/>
              <a:t>proBNP</a:t>
            </a:r>
            <a:endParaRPr lang="en-US" sz="1400" b="1" dirty="0"/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F5A320E9-755F-544B-8BB9-630F792CC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162320"/>
              </p:ext>
            </p:extLst>
          </p:nvPr>
        </p:nvGraphicFramePr>
        <p:xfrm>
          <a:off x="6609238" y="2212912"/>
          <a:ext cx="4603750" cy="2451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93C7818F-E214-3341-926C-956A88EE0051}"/>
              </a:ext>
            </a:extLst>
          </p:cNvPr>
          <p:cNvSpPr txBox="1"/>
          <p:nvPr/>
        </p:nvSpPr>
        <p:spPr>
          <a:xfrm>
            <a:off x="7024103" y="2222816"/>
            <a:ext cx="16089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  <a:p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NT-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proBNP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 baseline range:  30-235pg/ml</a:t>
            </a:r>
            <a:r>
              <a:rPr lang="en-US" sz="1100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NT-</a:t>
            </a:r>
            <a:r>
              <a:rPr lang="en-US" sz="1100" dirty="0" err="1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proBNP</a:t>
            </a:r>
            <a:r>
              <a:rPr lang="en-US" sz="1100" dirty="0">
                <a:solidFill>
                  <a:srgbClr val="000000"/>
                </a:solidFill>
                <a:latin typeface="Calibri" panose="020F0502020204030204" pitchFamily="34" charset="0"/>
                <a:ea typeface="Noto Sans" panose="020B0502040504020204"/>
                <a:cs typeface="Calibri" panose="020F0502020204030204" pitchFamily="34" charset="0"/>
              </a:rPr>
              <a:t> mean at baseline: 65pg/ml 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100" dirty="0"/>
          </a:p>
        </p:txBody>
      </p:sp>
      <p:sp>
        <p:nvSpPr>
          <p:cNvPr id="23" name="Text Box 5">
            <a:extLst>
              <a:ext uri="{FF2B5EF4-FFF2-40B4-BE49-F238E27FC236}">
                <a16:creationId xmlns:a16="http://schemas.microsoft.com/office/drawing/2014/main" id="{528A19F9-0C73-7246-8CA6-E98C2676C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8377" y="5173276"/>
            <a:ext cx="4814048" cy="4601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0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91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7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65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ea typeface="MS PGothic" panose="020B0600070205080204" pitchFamily="34" charset="-128"/>
              </a:rPr>
              <a:t>Responder Analysis:  Study Subjects with &gt; 25pg/ml decrease</a:t>
            </a:r>
            <a:r>
              <a:rPr lang="en-US" altLang="en-US" sz="1400" b="1" baseline="30000" dirty="0">
                <a:solidFill>
                  <a:srgbClr val="0070C0"/>
                </a:solidFill>
                <a:ea typeface="MS PGothic" panose="020B0600070205080204" pitchFamily="34" charset="-128"/>
              </a:rPr>
              <a:t>5</a:t>
            </a:r>
            <a:r>
              <a:rPr lang="en-US" altLang="en-US" sz="1400" b="1" dirty="0">
                <a:solidFill>
                  <a:srgbClr val="0070C0"/>
                </a:solidFill>
                <a:ea typeface="MS PGothic" panose="020B0600070205080204" pitchFamily="34" charset="-128"/>
              </a:rPr>
              <a:t> in plasma NT-</a:t>
            </a:r>
            <a:r>
              <a:rPr lang="en-US" altLang="en-US" sz="1400" b="1" dirty="0" err="1">
                <a:solidFill>
                  <a:srgbClr val="0070C0"/>
                </a:solidFill>
                <a:ea typeface="MS PGothic" panose="020B0600070205080204" pitchFamily="34" charset="-128"/>
              </a:rPr>
              <a:t>proBNP</a:t>
            </a:r>
            <a:r>
              <a:rPr lang="en-US" altLang="en-US" sz="1400" b="1" dirty="0">
                <a:solidFill>
                  <a:srgbClr val="0070C0"/>
                </a:solidFill>
                <a:ea typeface="MS PGothic" panose="020B0600070205080204" pitchFamily="34" charset="-128"/>
              </a:rPr>
              <a:t> after day 28</a:t>
            </a:r>
          </a:p>
        </p:txBody>
      </p:sp>
      <p:pic>
        <p:nvPicPr>
          <p:cNvPr id="3" name="Online Media 2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C3B5043-FA78-7840-AFD6-B2C8B0C09A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5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920"/>
    </mc:Choice>
    <mc:Fallback xmlns="">
      <p:transition spd="slow" advClick="0" advTm="51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EA19-347E-8341-BB34-ED2A1546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Safety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D1EE-3251-D448-965E-94F3ADC17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46" y="2343720"/>
            <a:ext cx="11048629" cy="2483775"/>
          </a:xfrm>
        </p:spPr>
        <p:txBody>
          <a:bodyPr/>
          <a:lstStyle/>
          <a:p>
            <a:pPr>
              <a:lnSpc>
                <a:spcPts val="1800"/>
              </a:lnSpc>
              <a:spcBef>
                <a:spcPct val="0"/>
              </a:spcBef>
              <a:buClr>
                <a:srgbClr val="004C97"/>
              </a:buClr>
              <a:buNone/>
              <a:defRPr/>
            </a:pP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Clr>
                <a:srgbClr val="004C97"/>
              </a:buClr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No treatment emergent AEs or SAEs were observed 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Clr>
                <a:srgbClr val="004C97"/>
              </a:buClr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No treatment-related discontinuations occurred 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Clr>
                <a:srgbClr val="004C97"/>
              </a:buClr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No EKG changes observed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Clr>
                <a:srgbClr val="004C97"/>
              </a:buClr>
              <a:defRPr/>
            </a:pPr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No abnormalities in liver or kidney function were observed</a:t>
            </a:r>
          </a:p>
          <a:p>
            <a:pPr marL="742950" lvl="1" indent="-285750">
              <a:lnSpc>
                <a:spcPct val="100000"/>
              </a:lnSpc>
              <a:spcBef>
                <a:spcPct val="0"/>
              </a:spcBef>
              <a:buClr>
                <a:srgbClr val="004C97"/>
              </a:buClr>
              <a:defRPr/>
            </a:pPr>
            <a:endParaRPr lang="en-US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ct val="0"/>
              </a:spcBef>
              <a:buClr>
                <a:srgbClr val="004C97"/>
              </a:buClr>
              <a:buNone/>
            </a:pPr>
            <a:endParaRPr lang="en-US" altLang="en-US" sz="24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A19AA-4AA2-5C4F-B1C4-ED9B3E94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D096B-F6C0-AE44-93EB-D85AC33111CE}"/>
              </a:ext>
            </a:extLst>
          </p:cNvPr>
          <p:cNvSpPr txBox="1"/>
          <p:nvPr/>
        </p:nvSpPr>
        <p:spPr>
          <a:xfrm>
            <a:off x="555945" y="1455975"/>
            <a:ext cx="1048408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ct val="0"/>
              </a:spcBef>
              <a:buClr>
                <a:srgbClr val="004C97"/>
              </a:buClr>
              <a:buNone/>
              <a:defRPr/>
            </a:pPr>
            <a:r>
              <a:rPr lang="en-US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Overall, AT-001 was well tolerated in all studies conducted to date</a:t>
            </a:r>
          </a:p>
          <a:p>
            <a:endParaRPr lang="en-US" sz="2800" dirty="0"/>
          </a:p>
        </p:txBody>
      </p: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21DA362-8CE6-5C45-9A23-090E7DEB0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10"/>
    </mc:Choice>
    <mc:Fallback xmlns="">
      <p:transition spd="slow" advClick="0" advTm="30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EEA19-347E-8341-BB34-ED2A1546C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FD1EE-3251-D448-965E-94F3ADC17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Clr>
                <a:srgbClr val="004C97"/>
              </a:buClr>
              <a:buNone/>
            </a:pPr>
            <a:r>
              <a:rPr lang="en-US" altLang="en-US" sz="2400" b="1" dirty="0"/>
              <a:t>Summary of Study Results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Single and multiple ascending doses of AT-001 were well-tolerated with no safety concerns identified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AT-001 produced robust, dose-dependent reductions in sorbitol, demonstrating potent enzyme inhibition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Sorbitol inhibition lasted approximately 10-12 hours from dosing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AT-001 prevented post-prandial increase in sorbitol due to transient glucose elevations at meal time in all treated patients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Mean decreased levels of NT-</a:t>
            </a:r>
            <a:r>
              <a:rPr lang="en-US" altLang="en-US" sz="1800" dirty="0" err="1"/>
              <a:t>proBNP</a:t>
            </a:r>
            <a:r>
              <a:rPr lang="en-US" altLang="en-US" sz="1800" dirty="0"/>
              <a:t> were observed after 28 days in the two doses of AT-001 evaluated</a:t>
            </a:r>
          </a:p>
          <a:p>
            <a:pPr lvl="1"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en-US" sz="1800" dirty="0"/>
              <a:t>Approximately 50% of patients treated with AT-001 showed a response a &gt;25 </a:t>
            </a:r>
            <a:r>
              <a:rPr lang="en-US" altLang="en-US" sz="1800" dirty="0" err="1"/>
              <a:t>pg</a:t>
            </a:r>
            <a:r>
              <a:rPr lang="en-US" altLang="en-US" sz="1800" dirty="0"/>
              <a:t>/ml decrease in NT-</a:t>
            </a:r>
            <a:r>
              <a:rPr lang="en-US" altLang="en-US" sz="1800" dirty="0" err="1"/>
              <a:t>proBNP</a:t>
            </a:r>
            <a:r>
              <a:rPr lang="en-US" altLang="en-US" sz="1800" dirty="0"/>
              <a:t> after 28 days treatment</a:t>
            </a:r>
          </a:p>
          <a:p>
            <a:pPr>
              <a:spcBef>
                <a:spcPct val="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endParaRPr lang="en-US" altLang="en-US" sz="2000" dirty="0"/>
          </a:p>
          <a:p>
            <a:pPr marL="0" lvl="0" indent="0">
              <a:spcBef>
                <a:spcPct val="0"/>
              </a:spcBef>
              <a:buClr>
                <a:srgbClr val="004C97"/>
              </a:buClr>
              <a:buNone/>
            </a:pPr>
            <a:r>
              <a:rPr lang="en-US" altLang="en-US" sz="2400" b="1" dirty="0">
                <a:solidFill>
                  <a:prstClr val="black"/>
                </a:solidFill>
              </a:rPr>
              <a:t>Conclusions</a:t>
            </a:r>
          </a:p>
          <a:p>
            <a:pPr lvl="1">
              <a:lnSpc>
                <a:spcPct val="85000"/>
              </a:lnSpc>
              <a:spcBef>
                <a:spcPct val="2500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ja-JP" sz="1800" dirty="0">
                <a:ea typeface="MS PGothic" panose="020B0600070205080204" pitchFamily="34" charset="-128"/>
              </a:rPr>
              <a:t>AT-001 improved selectivity and affinity for AR has resulted in potent AR inhibition within a favorable safe dosing range</a:t>
            </a:r>
          </a:p>
          <a:p>
            <a:pPr lvl="1">
              <a:lnSpc>
                <a:spcPct val="85000"/>
              </a:lnSpc>
              <a:spcBef>
                <a:spcPct val="25000"/>
              </a:spcBef>
              <a:buClr>
                <a:srgbClr val="004C97"/>
              </a:buClr>
              <a:buFont typeface="Arial" panose="020B0604020202020204" pitchFamily="34" charset="0"/>
              <a:buChar char="●"/>
            </a:pPr>
            <a:r>
              <a:rPr lang="en-US" altLang="ja-JP" sz="1800" dirty="0">
                <a:ea typeface="MS PGothic" panose="020B0600070205080204" pitchFamily="34" charset="-128"/>
              </a:rPr>
              <a:t>Observed reductions in sorbitol and NT-</a:t>
            </a:r>
            <a:r>
              <a:rPr lang="en-US" altLang="ja-JP" sz="1800" dirty="0" err="1">
                <a:ea typeface="MS PGothic" panose="020B0600070205080204" pitchFamily="34" charset="-128"/>
              </a:rPr>
              <a:t>proBNP</a:t>
            </a:r>
            <a:r>
              <a:rPr lang="en-US" altLang="ja-JP" sz="1800" dirty="0">
                <a:ea typeface="MS PGothic" panose="020B0600070205080204" pitchFamily="34" charset="-128"/>
              </a:rPr>
              <a:t> with AT-001 support further investigation of the therapeutic potential of this novel agent in subjects with </a:t>
            </a:r>
            <a:r>
              <a:rPr lang="en-US" altLang="ja-JP" sz="1800" dirty="0" err="1">
                <a:ea typeface="MS PGothic" panose="020B0600070205080204" pitchFamily="34" charset="-128"/>
              </a:rPr>
              <a:t>DbCM</a:t>
            </a:r>
            <a:endParaRPr lang="en-US" altLang="ja-JP" sz="1800" dirty="0">
              <a:ea typeface="MS PGothic" panose="020B0600070205080204" pitchFamily="34" charset="-128"/>
            </a:endParaRPr>
          </a:p>
          <a:p>
            <a:pPr marL="0" lvl="0" indent="0">
              <a:spcBef>
                <a:spcPct val="0"/>
              </a:spcBef>
              <a:buClr>
                <a:srgbClr val="004C97"/>
              </a:buClr>
              <a:buNone/>
            </a:pPr>
            <a:endParaRPr lang="en-US" altLang="en-US" sz="2400" b="1" dirty="0">
              <a:solidFill>
                <a:prstClr val="black"/>
              </a:solidFill>
            </a:endParaRPr>
          </a:p>
          <a:p>
            <a:pPr marL="0" indent="0">
              <a:spcBef>
                <a:spcPct val="0"/>
              </a:spcBef>
              <a:buClr>
                <a:srgbClr val="004C97"/>
              </a:buClr>
              <a:buNone/>
            </a:pPr>
            <a:endParaRPr lang="en-US" alt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9A19AA-4AA2-5C4F-B1C4-ED9B3E94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ECA09-8055-2F46-A3BB-F6E0C9CAE2AE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Online Media 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341F9D54-5434-B649-833D-DB8341C46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2280"/>
    </mc:Choice>
    <mc:Fallback xmlns="">
      <p:transition spd="slow" advClick="0" advTm="82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8u7ngYANbb48xlDKAGZ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1kOA2qJo2xnY69ed2DYx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5Y4He8aiNsUCDAWKZiH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B5Y4He8aiNsUCDAWKZiH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YOUT" val="ppLayoutTitl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1086</TotalTime>
  <Words>905</Words>
  <Application>Microsoft Macintosh PowerPoint</Application>
  <PresentationFormat>Widescreen</PresentationFormat>
  <Paragraphs>96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Calibri</vt:lpstr>
      <vt:lpstr>Calibri Light</vt:lpstr>
      <vt:lpstr>Noto Sans</vt:lpstr>
      <vt:lpstr>Poppins light</vt:lpstr>
      <vt:lpstr>Poppins light</vt:lpstr>
      <vt:lpstr>Poppins SemiBold</vt:lpstr>
      <vt:lpstr>Poppins SemiBold</vt:lpstr>
      <vt:lpstr>Office Theme</vt:lpstr>
      <vt:lpstr>1_Office Theme</vt:lpstr>
      <vt:lpstr>PowerPoint Presentation</vt:lpstr>
      <vt:lpstr>Disclosures</vt:lpstr>
      <vt:lpstr>Background</vt:lpstr>
      <vt:lpstr>Study Objectives and Study Population</vt:lpstr>
      <vt:lpstr>Study Findings: Pharmacokinetic and Pharmacodynamic  </vt:lpstr>
      <vt:lpstr>Study Findings:  Plasma Sorbitol Reductions</vt:lpstr>
      <vt:lpstr>Study Findings:  Changes in Nt-proBNP</vt:lpstr>
      <vt:lpstr>Safety Findings</vt:lpstr>
      <vt:lpstr>Summary and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Ameen Ghannam</dc:creator>
  <cp:lastModifiedBy>Trammy Lai</cp:lastModifiedBy>
  <cp:revision>53</cp:revision>
  <cp:lastPrinted>2019-10-31T19:09:37Z</cp:lastPrinted>
  <dcterms:created xsi:type="dcterms:W3CDTF">2019-10-29T15:35:45Z</dcterms:created>
  <dcterms:modified xsi:type="dcterms:W3CDTF">2019-11-15T21:07:37Z</dcterms:modified>
</cp:coreProperties>
</file>